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x="18288000" cy="10287000"/>
  <p:notesSz cx="6858000" cy="9144000"/>
  <p:embeddedFontLst>
    <p:embeddedFont>
      <p:font typeface="Saira Bold" charset="1" panose="00000800000000000000"/>
      <p:regular r:id="rId22"/>
    </p:embeddedFont>
    <p:embeddedFont>
      <p:font typeface="Saira" charset="1" panose="0000050000000000000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22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8.png" Type="http://schemas.openxmlformats.org/officeDocument/2006/relationships/image"/><Relationship Id="rId11" Target="../media/image29.png" Type="http://schemas.openxmlformats.org/officeDocument/2006/relationships/image"/><Relationship Id="rId12" Target="../media/image30.png" Type="http://schemas.openxmlformats.org/officeDocument/2006/relationships/image"/><Relationship Id="rId13" Target="../media/image31.png" Type="http://schemas.openxmlformats.org/officeDocument/2006/relationships/image"/><Relationship Id="rId14" Target="../media/image32.png" Type="http://schemas.openxmlformats.org/officeDocument/2006/relationships/image"/><Relationship Id="rId15" Target="../media/image33.png" Type="http://schemas.openxmlformats.org/officeDocument/2006/relationships/image"/><Relationship Id="rId16" Target="../media/image34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23.png" Type="http://schemas.openxmlformats.org/officeDocument/2006/relationships/image"/><Relationship Id="rId6" Target="../media/image24.svg" Type="http://schemas.openxmlformats.org/officeDocument/2006/relationships/image"/><Relationship Id="rId7" Target="../media/image25.png" Type="http://schemas.openxmlformats.org/officeDocument/2006/relationships/image"/><Relationship Id="rId8" Target="../media/image26.png" Type="http://schemas.openxmlformats.org/officeDocument/2006/relationships/image"/><Relationship Id="rId9" Target="../media/image27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35.jpeg" Type="http://schemas.openxmlformats.org/officeDocument/2006/relationships/image"/><Relationship Id="rId6" Target="../media/VAG6S36eAxo.mp4" Type="http://schemas.openxmlformats.org/officeDocument/2006/relationships/video"/><Relationship Id="rId7" Target="../media/VAG6S36eAxo.mp4" Type="http://schemas.microsoft.com/office/2007/relationships/media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6.png" Type="http://schemas.openxmlformats.org/officeDocument/2006/relationships/image"/><Relationship Id="rId5" Target="../media/image37.svg" Type="http://schemas.openxmlformats.org/officeDocument/2006/relationships/image"/><Relationship Id="rId6" Target="../media/image38.png" Type="http://schemas.openxmlformats.org/officeDocument/2006/relationships/image"/><Relationship Id="rId7" Target="../media/image39.svg" Type="http://schemas.openxmlformats.org/officeDocument/2006/relationships/image"/><Relationship Id="rId8" Target="../media/image3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0.png" Type="http://schemas.openxmlformats.org/officeDocument/2006/relationships/image"/><Relationship Id="rId6" Target="../media/image41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jpe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jpe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12.png" Type="http://schemas.openxmlformats.org/officeDocument/2006/relationships/image"/><Relationship Id="rId6" Target="../media/image13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14.png" Type="http://schemas.openxmlformats.org/officeDocument/2006/relationships/image"/><Relationship Id="rId6" Target="../media/image15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6.png" Type="http://schemas.openxmlformats.org/officeDocument/2006/relationships/image"/><Relationship Id="rId5" Target="../media/image17.svg" Type="http://schemas.openxmlformats.org/officeDocument/2006/relationships/image"/><Relationship Id="rId6" Target="../media/image3.png" Type="http://schemas.openxmlformats.org/officeDocument/2006/relationships/image"/><Relationship Id="rId7" Target="../media/image18.png" Type="http://schemas.openxmlformats.org/officeDocument/2006/relationships/image"/><Relationship Id="rId8" Target="../media/image19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6.png" Type="http://schemas.openxmlformats.org/officeDocument/2006/relationships/image"/><Relationship Id="rId5" Target="../media/image17.svg" Type="http://schemas.openxmlformats.org/officeDocument/2006/relationships/image"/><Relationship Id="rId6" Target="../media/image3.png" Type="http://schemas.openxmlformats.org/officeDocument/2006/relationships/image"/><Relationship Id="rId7" Target="../media/image20.png" Type="http://schemas.openxmlformats.org/officeDocument/2006/relationships/image"/><Relationship Id="rId8" Target="../media/image2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E0E0E1">
                <a:alpha val="100000"/>
              </a:srgbClr>
            </a:gs>
            <a:gs pos="100000">
              <a:srgbClr val="FFFF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8897647"/>
            <a:ext cx="870369" cy="360653"/>
            <a:chOff x="0" y="0"/>
            <a:chExt cx="980772" cy="406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80772" cy="406400"/>
            </a:xfrm>
            <a:custGeom>
              <a:avLst/>
              <a:gdLst/>
              <a:ahLst/>
              <a:cxnLst/>
              <a:rect r="r" b="b" t="t" l="l"/>
              <a:pathLst>
                <a:path h="406400" w="980772">
                  <a:moveTo>
                    <a:pt x="777572" y="0"/>
                  </a:moveTo>
                  <a:cubicBezTo>
                    <a:pt x="889796" y="0"/>
                    <a:pt x="980772" y="90976"/>
                    <a:pt x="980772" y="203200"/>
                  </a:cubicBezTo>
                  <a:cubicBezTo>
                    <a:pt x="980772" y="315424"/>
                    <a:pt x="889796" y="406400"/>
                    <a:pt x="777572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31040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980772" cy="434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368236" y="8934975"/>
            <a:ext cx="191298" cy="285996"/>
          </a:xfrm>
          <a:custGeom>
            <a:avLst/>
            <a:gdLst/>
            <a:ahLst/>
            <a:cxnLst/>
            <a:rect r="r" b="b" t="t" l="l"/>
            <a:pathLst>
              <a:path h="285996" w="191298">
                <a:moveTo>
                  <a:pt x="0" y="0"/>
                </a:moveTo>
                <a:lnTo>
                  <a:pt x="191298" y="0"/>
                </a:lnTo>
                <a:lnTo>
                  <a:pt x="191298" y="285997"/>
                </a:lnTo>
                <a:lnTo>
                  <a:pt x="0" y="2859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182056" y="8701891"/>
            <a:ext cx="3332686" cy="3170218"/>
          </a:xfrm>
          <a:custGeom>
            <a:avLst/>
            <a:gdLst/>
            <a:ahLst/>
            <a:cxnLst/>
            <a:rect r="r" b="b" t="t" l="l"/>
            <a:pathLst>
              <a:path h="3170218" w="3332686">
                <a:moveTo>
                  <a:pt x="0" y="0"/>
                </a:moveTo>
                <a:lnTo>
                  <a:pt x="3332686" y="0"/>
                </a:lnTo>
                <a:lnTo>
                  <a:pt x="3332686" y="3170218"/>
                </a:lnTo>
                <a:lnTo>
                  <a:pt x="0" y="317021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1729874" y="-1265162"/>
            <a:ext cx="7655077" cy="7281892"/>
          </a:xfrm>
          <a:custGeom>
            <a:avLst/>
            <a:gdLst/>
            <a:ahLst/>
            <a:cxnLst/>
            <a:rect r="r" b="b" t="t" l="l"/>
            <a:pathLst>
              <a:path h="7281892" w="7655077">
                <a:moveTo>
                  <a:pt x="0" y="0"/>
                </a:moveTo>
                <a:lnTo>
                  <a:pt x="7655077" y="0"/>
                </a:lnTo>
                <a:lnTo>
                  <a:pt x="7655077" y="7281892"/>
                </a:lnTo>
                <a:lnTo>
                  <a:pt x="0" y="72818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1219200"/>
            <a:ext cx="7765079" cy="4659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220"/>
              </a:lnSpc>
              <a:spcBef>
                <a:spcPct val="0"/>
              </a:spcBef>
            </a:pPr>
            <a:r>
              <a:rPr lang="en-US" b="true" sz="4352">
                <a:solidFill>
                  <a:srgbClr val="091E69"/>
                </a:solidFill>
                <a:latin typeface="Saira Bold"/>
                <a:ea typeface="Saira Bold"/>
                <a:cs typeface="Saira Bold"/>
                <a:sym typeface="Saira Bold"/>
              </a:rPr>
              <a:t>CAPSTONE DUOC 2025-2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881043" y="2400729"/>
            <a:ext cx="14525914" cy="19318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31"/>
              </a:lnSpc>
            </a:pPr>
            <a:r>
              <a:rPr lang="en-US" b="true" sz="7431">
                <a:solidFill>
                  <a:srgbClr val="091E69"/>
                </a:solidFill>
                <a:latin typeface="Saira Bold"/>
                <a:ea typeface="Saira Bold"/>
                <a:cs typeface="Saira Bold"/>
                <a:sym typeface="Saira Bold"/>
              </a:rPr>
              <a:t>SISTEMA PREDICTIVO DE VENTAS DE CALZADO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899069" y="4627837"/>
            <a:ext cx="14616870" cy="2385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150"/>
              </a:lnSpc>
              <a:spcBef>
                <a:spcPct val="0"/>
              </a:spcBef>
            </a:pPr>
            <a:r>
              <a:rPr lang="en-US" sz="6150">
                <a:solidFill>
                  <a:srgbClr val="031040"/>
                </a:solidFill>
                <a:latin typeface="Saira"/>
                <a:ea typeface="Saira"/>
                <a:cs typeface="Saira"/>
                <a:sym typeface="Saira"/>
              </a:rPr>
              <a:t>Aplicación de técnicas de Machine Learning para la proyección de demanda en retail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1859598"/>
            <a:ext cx="2520798" cy="217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53"/>
              </a:lnSpc>
            </a:pPr>
            <a:r>
              <a:rPr lang="en-US" sz="2099">
                <a:solidFill>
                  <a:srgbClr val="031040"/>
                </a:solidFill>
                <a:latin typeface="Saira"/>
                <a:ea typeface="Saira"/>
                <a:cs typeface="Saira"/>
                <a:sym typeface="Saira"/>
              </a:rPr>
              <a:t>Sede San Joaquin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085816" y="8999739"/>
            <a:ext cx="361652" cy="2421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20"/>
              </a:lnSpc>
            </a:pPr>
            <a:r>
              <a:rPr lang="en-US" sz="2189">
                <a:solidFill>
                  <a:srgbClr val="031040"/>
                </a:solidFill>
                <a:latin typeface="Saira"/>
                <a:ea typeface="Saira"/>
                <a:cs typeface="Saira"/>
                <a:sym typeface="Saira"/>
              </a:rPr>
              <a:t>01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372759" y="7505509"/>
            <a:ext cx="3796977" cy="25301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89"/>
              </a:lnSpc>
            </a:pPr>
            <a:r>
              <a:rPr lang="en-US" sz="2489">
                <a:solidFill>
                  <a:srgbClr val="031040"/>
                </a:solidFill>
                <a:latin typeface="Saira"/>
                <a:ea typeface="Saira"/>
                <a:cs typeface="Saira"/>
                <a:sym typeface="Saira"/>
              </a:rPr>
              <a:t>Intregantes: </a:t>
            </a:r>
          </a:p>
          <a:p>
            <a:pPr algn="l" marL="537397" indent="-268698" lvl="1">
              <a:lnSpc>
                <a:spcPts val="2489"/>
              </a:lnSpc>
              <a:buFont typeface="Arial"/>
              <a:buChar char="•"/>
            </a:pPr>
            <a:r>
              <a:rPr lang="en-US" sz="2489">
                <a:solidFill>
                  <a:srgbClr val="031040"/>
                </a:solidFill>
                <a:latin typeface="Saira"/>
                <a:ea typeface="Saira"/>
                <a:cs typeface="Saira"/>
                <a:sym typeface="Saira"/>
              </a:rPr>
              <a:t>Cristopher Camilla</a:t>
            </a:r>
          </a:p>
          <a:p>
            <a:pPr algn="l" marL="537397" indent="-268698" lvl="1">
              <a:lnSpc>
                <a:spcPts val="2489"/>
              </a:lnSpc>
              <a:buFont typeface="Arial"/>
              <a:buChar char="•"/>
            </a:pPr>
            <a:r>
              <a:rPr lang="en-US" sz="2489">
                <a:solidFill>
                  <a:srgbClr val="031040"/>
                </a:solidFill>
                <a:latin typeface="Saira"/>
                <a:ea typeface="Saira"/>
                <a:cs typeface="Saira"/>
                <a:sym typeface="Saira"/>
              </a:rPr>
              <a:t>Daniel Frías</a:t>
            </a:r>
          </a:p>
          <a:p>
            <a:pPr algn="l" marL="537397" indent="-268698" lvl="1">
              <a:lnSpc>
                <a:spcPts val="2489"/>
              </a:lnSpc>
              <a:buFont typeface="Arial"/>
              <a:buChar char="•"/>
            </a:pPr>
            <a:r>
              <a:rPr lang="en-US" sz="2489">
                <a:solidFill>
                  <a:srgbClr val="031040"/>
                </a:solidFill>
                <a:latin typeface="Saira"/>
                <a:ea typeface="Saira"/>
                <a:cs typeface="Saira"/>
                <a:sym typeface="Saira"/>
              </a:rPr>
              <a:t>Cristóbal Guzmán</a:t>
            </a:r>
          </a:p>
          <a:p>
            <a:pPr algn="l">
              <a:lnSpc>
                <a:spcPts val="2489"/>
              </a:lnSpc>
            </a:pPr>
          </a:p>
          <a:p>
            <a:pPr algn="l">
              <a:lnSpc>
                <a:spcPts val="2489"/>
              </a:lnSpc>
            </a:pPr>
          </a:p>
          <a:p>
            <a:pPr algn="l">
              <a:lnSpc>
                <a:spcPts val="2489"/>
              </a:lnSpc>
              <a:spcBef>
                <a:spcPct val="0"/>
              </a:spcBef>
            </a:pPr>
            <a:r>
              <a:rPr lang="en-US" sz="2489">
                <a:solidFill>
                  <a:srgbClr val="031040"/>
                </a:solidFill>
                <a:latin typeface="Saira"/>
                <a:ea typeface="Saira"/>
                <a:cs typeface="Saira"/>
                <a:sym typeface="Saira"/>
              </a:rPr>
              <a:t>6 de diciembre de 2025</a:t>
            </a:r>
          </a:p>
          <a:p>
            <a:pPr algn="l" marL="0" indent="0" lvl="0">
              <a:lnSpc>
                <a:spcPts val="2489"/>
              </a:lnSpc>
              <a:spcBef>
                <a:spcPct val="0"/>
              </a:spcBef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9814540" y="7505509"/>
            <a:ext cx="3308527" cy="12728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89"/>
              </a:lnSpc>
            </a:pPr>
            <a:r>
              <a:rPr lang="en-US" sz="2489">
                <a:solidFill>
                  <a:srgbClr val="031040"/>
                </a:solidFill>
                <a:latin typeface="Saira"/>
                <a:ea typeface="Saira"/>
                <a:cs typeface="Saira"/>
                <a:sym typeface="Saira"/>
              </a:rPr>
              <a:t>Profesor guía: </a:t>
            </a:r>
          </a:p>
          <a:p>
            <a:pPr algn="l" marL="537397" indent="-268698" lvl="1">
              <a:lnSpc>
                <a:spcPts val="2489"/>
              </a:lnSpc>
              <a:buFont typeface="Arial"/>
              <a:buChar char="•"/>
            </a:pPr>
            <a:r>
              <a:rPr lang="en-US" sz="2489">
                <a:solidFill>
                  <a:srgbClr val="031040"/>
                </a:solidFill>
                <a:latin typeface="Saira"/>
                <a:ea typeface="Saira"/>
                <a:cs typeface="Saira"/>
                <a:sym typeface="Saira"/>
              </a:rPr>
              <a:t>Ernesto Velásquez</a:t>
            </a:r>
          </a:p>
          <a:p>
            <a:pPr algn="l">
              <a:lnSpc>
                <a:spcPts val="2489"/>
              </a:lnSpc>
            </a:pPr>
          </a:p>
          <a:p>
            <a:pPr algn="l" marL="0" indent="0" lvl="0">
              <a:lnSpc>
                <a:spcPts val="2489"/>
              </a:lnSpc>
              <a:spcBef>
                <a:spcPct val="0"/>
              </a:spcBef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17848399" y="47625"/>
            <a:ext cx="439601" cy="318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400"/>
              </a:lnSpc>
              <a:spcBef>
                <a:spcPct val="0"/>
              </a:spcBef>
            </a:pPr>
            <a:r>
              <a:rPr lang="en-US" sz="2400">
                <a:solidFill>
                  <a:srgbClr val="031040"/>
                </a:solidFill>
                <a:latin typeface="Saira"/>
                <a:ea typeface="Saira"/>
                <a:cs typeface="Saira"/>
                <a:sym typeface="Saira"/>
              </a:rPr>
              <a:t>CG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E0E0E1">
                <a:alpha val="100000"/>
              </a:srgbClr>
            </a:gs>
            <a:gs pos="100000">
              <a:srgbClr val="FFFF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90600" y="9496425"/>
            <a:ext cx="870369" cy="360653"/>
            <a:chOff x="0" y="0"/>
            <a:chExt cx="980772" cy="406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80772" cy="406400"/>
            </a:xfrm>
            <a:custGeom>
              <a:avLst/>
              <a:gdLst/>
              <a:ahLst/>
              <a:cxnLst/>
              <a:rect r="r" b="b" t="t" l="l"/>
              <a:pathLst>
                <a:path h="406400" w="980772">
                  <a:moveTo>
                    <a:pt x="777572" y="0"/>
                  </a:moveTo>
                  <a:cubicBezTo>
                    <a:pt x="889796" y="0"/>
                    <a:pt x="980772" y="90976"/>
                    <a:pt x="980772" y="203200"/>
                  </a:cubicBezTo>
                  <a:cubicBezTo>
                    <a:pt x="980772" y="315424"/>
                    <a:pt x="889796" y="406400"/>
                    <a:pt x="777572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31040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980772" cy="434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330136" y="9533753"/>
            <a:ext cx="191298" cy="285996"/>
          </a:xfrm>
          <a:custGeom>
            <a:avLst/>
            <a:gdLst/>
            <a:ahLst/>
            <a:cxnLst/>
            <a:rect r="r" b="b" t="t" l="l"/>
            <a:pathLst>
              <a:path h="285996" w="191298">
                <a:moveTo>
                  <a:pt x="0" y="0"/>
                </a:moveTo>
                <a:lnTo>
                  <a:pt x="191298" y="0"/>
                </a:lnTo>
                <a:lnTo>
                  <a:pt x="191298" y="285997"/>
                </a:lnTo>
                <a:lnTo>
                  <a:pt x="0" y="2859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2929728">
            <a:off x="12761346" y="-2469054"/>
            <a:ext cx="7891615" cy="7506899"/>
          </a:xfrm>
          <a:custGeom>
            <a:avLst/>
            <a:gdLst/>
            <a:ahLst/>
            <a:cxnLst/>
            <a:rect r="r" b="b" t="t" l="l"/>
            <a:pathLst>
              <a:path h="7506899" w="7891615">
                <a:moveTo>
                  <a:pt x="0" y="0"/>
                </a:moveTo>
                <a:lnTo>
                  <a:pt x="7891615" y="0"/>
                </a:lnTo>
                <a:lnTo>
                  <a:pt x="7891615" y="7506899"/>
                </a:lnTo>
                <a:lnTo>
                  <a:pt x="0" y="750689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59534" y="4161220"/>
            <a:ext cx="15478158" cy="6017134"/>
          </a:xfrm>
          <a:custGeom>
            <a:avLst/>
            <a:gdLst/>
            <a:ahLst/>
            <a:cxnLst/>
            <a:rect r="r" b="b" t="t" l="l"/>
            <a:pathLst>
              <a:path h="6017134" w="15478158">
                <a:moveTo>
                  <a:pt x="0" y="0"/>
                </a:moveTo>
                <a:lnTo>
                  <a:pt x="15478158" y="0"/>
                </a:lnTo>
                <a:lnTo>
                  <a:pt x="15478158" y="6017134"/>
                </a:lnTo>
                <a:lnTo>
                  <a:pt x="0" y="601713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38225" y="1162050"/>
            <a:ext cx="7969685" cy="1816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6999" b="true">
                <a:solidFill>
                  <a:srgbClr val="091E69"/>
                </a:solidFill>
                <a:latin typeface="Saira Bold"/>
                <a:ea typeface="Saira Bold"/>
                <a:cs typeface="Saira Bold"/>
                <a:sym typeface="Saira Bold"/>
              </a:rPr>
              <a:t>DESPLIEGUE DE LA SOLUCION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968534" y="9598517"/>
            <a:ext cx="440834" cy="2422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620"/>
              </a:lnSpc>
            </a:pPr>
            <a:r>
              <a:rPr lang="en-US" sz="2189">
                <a:solidFill>
                  <a:srgbClr val="031040"/>
                </a:solidFill>
                <a:latin typeface="Saira"/>
                <a:ea typeface="Saira"/>
                <a:cs typeface="Saira"/>
                <a:sym typeface="Saira"/>
              </a:rPr>
              <a:t>11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7848399" y="47625"/>
            <a:ext cx="439601" cy="318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400"/>
              </a:lnSpc>
              <a:spcBef>
                <a:spcPct val="0"/>
              </a:spcBef>
            </a:pPr>
            <a:r>
              <a:rPr lang="en-US" sz="2400">
                <a:solidFill>
                  <a:srgbClr val="031040"/>
                </a:solidFill>
                <a:latin typeface="Saira"/>
                <a:ea typeface="Saira"/>
                <a:cs typeface="Saira"/>
                <a:sym typeface="Saira"/>
              </a:rPr>
              <a:t>CG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E0E0E1">
                <a:alpha val="100000"/>
              </a:srgbClr>
            </a:gs>
            <a:gs pos="100000">
              <a:srgbClr val="FFFF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9097024"/>
            <a:ext cx="870369" cy="360653"/>
            <a:chOff x="0" y="0"/>
            <a:chExt cx="980772" cy="406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80772" cy="406400"/>
            </a:xfrm>
            <a:custGeom>
              <a:avLst/>
              <a:gdLst/>
              <a:ahLst/>
              <a:cxnLst/>
              <a:rect r="r" b="b" t="t" l="l"/>
              <a:pathLst>
                <a:path h="406400" w="980772">
                  <a:moveTo>
                    <a:pt x="777572" y="0"/>
                  </a:moveTo>
                  <a:cubicBezTo>
                    <a:pt x="889796" y="0"/>
                    <a:pt x="980772" y="90976"/>
                    <a:pt x="980772" y="203200"/>
                  </a:cubicBezTo>
                  <a:cubicBezTo>
                    <a:pt x="980772" y="315424"/>
                    <a:pt x="889796" y="406400"/>
                    <a:pt x="777572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31040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980772" cy="434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368236" y="9134352"/>
            <a:ext cx="191298" cy="285996"/>
          </a:xfrm>
          <a:custGeom>
            <a:avLst/>
            <a:gdLst/>
            <a:ahLst/>
            <a:cxnLst/>
            <a:rect r="r" b="b" t="t" l="l"/>
            <a:pathLst>
              <a:path h="285996" w="191298">
                <a:moveTo>
                  <a:pt x="0" y="0"/>
                </a:moveTo>
                <a:lnTo>
                  <a:pt x="191298" y="0"/>
                </a:lnTo>
                <a:lnTo>
                  <a:pt x="191298" y="285996"/>
                </a:lnTo>
                <a:lnTo>
                  <a:pt x="0" y="2859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2929728">
            <a:off x="12761346" y="-2469054"/>
            <a:ext cx="7891615" cy="7506899"/>
          </a:xfrm>
          <a:custGeom>
            <a:avLst/>
            <a:gdLst/>
            <a:ahLst/>
            <a:cxnLst/>
            <a:rect r="r" b="b" t="t" l="l"/>
            <a:pathLst>
              <a:path h="7506899" w="7891615">
                <a:moveTo>
                  <a:pt x="0" y="0"/>
                </a:moveTo>
                <a:lnTo>
                  <a:pt x="7891615" y="0"/>
                </a:lnTo>
                <a:lnTo>
                  <a:pt x="7891615" y="7506899"/>
                </a:lnTo>
                <a:lnTo>
                  <a:pt x="0" y="750689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68236" y="2395222"/>
            <a:ext cx="3486703" cy="1832104"/>
          </a:xfrm>
          <a:custGeom>
            <a:avLst/>
            <a:gdLst/>
            <a:ahLst/>
            <a:cxnLst/>
            <a:rect r="r" b="b" t="t" l="l"/>
            <a:pathLst>
              <a:path h="1832104" w="3486703">
                <a:moveTo>
                  <a:pt x="0" y="0"/>
                </a:moveTo>
                <a:lnTo>
                  <a:pt x="3486703" y="0"/>
                </a:lnTo>
                <a:lnTo>
                  <a:pt x="3486703" y="1832104"/>
                </a:lnTo>
                <a:lnTo>
                  <a:pt x="0" y="183210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28700" y="4530222"/>
            <a:ext cx="4320605" cy="1582422"/>
          </a:xfrm>
          <a:custGeom>
            <a:avLst/>
            <a:gdLst/>
            <a:ahLst/>
            <a:cxnLst/>
            <a:rect r="r" b="b" t="t" l="l"/>
            <a:pathLst>
              <a:path h="1582422" w="4320605">
                <a:moveTo>
                  <a:pt x="0" y="0"/>
                </a:moveTo>
                <a:lnTo>
                  <a:pt x="4320605" y="0"/>
                </a:lnTo>
                <a:lnTo>
                  <a:pt x="4320605" y="1582422"/>
                </a:lnTo>
                <a:lnTo>
                  <a:pt x="0" y="158242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8828871" y="1685638"/>
            <a:ext cx="3310001" cy="3310001"/>
          </a:xfrm>
          <a:custGeom>
            <a:avLst/>
            <a:gdLst/>
            <a:ahLst/>
            <a:cxnLst/>
            <a:rect r="r" b="b" t="t" l="l"/>
            <a:pathLst>
              <a:path h="3310001" w="3310001">
                <a:moveTo>
                  <a:pt x="0" y="0"/>
                </a:moveTo>
                <a:lnTo>
                  <a:pt x="3310001" y="0"/>
                </a:lnTo>
                <a:lnTo>
                  <a:pt x="3310001" y="3310001"/>
                </a:lnTo>
                <a:lnTo>
                  <a:pt x="0" y="331000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6303626" y="2395222"/>
            <a:ext cx="2242860" cy="2600418"/>
          </a:xfrm>
          <a:custGeom>
            <a:avLst/>
            <a:gdLst/>
            <a:ahLst/>
            <a:cxnLst/>
            <a:rect r="r" b="b" t="t" l="l"/>
            <a:pathLst>
              <a:path h="2600418" w="2242860">
                <a:moveTo>
                  <a:pt x="0" y="0"/>
                </a:moveTo>
                <a:lnTo>
                  <a:pt x="2242860" y="0"/>
                </a:lnTo>
                <a:lnTo>
                  <a:pt x="2242860" y="2600417"/>
                </a:lnTo>
                <a:lnTo>
                  <a:pt x="0" y="260041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984912" y="6386654"/>
            <a:ext cx="2253351" cy="2253351"/>
          </a:xfrm>
          <a:custGeom>
            <a:avLst/>
            <a:gdLst/>
            <a:ahLst/>
            <a:cxnLst/>
            <a:rect r="r" b="b" t="t" l="l"/>
            <a:pathLst>
              <a:path h="2253351" w="2253351">
                <a:moveTo>
                  <a:pt x="0" y="0"/>
                </a:moveTo>
                <a:lnTo>
                  <a:pt x="2253351" y="0"/>
                </a:lnTo>
                <a:lnTo>
                  <a:pt x="2253351" y="2253351"/>
                </a:lnTo>
                <a:lnTo>
                  <a:pt x="0" y="225335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5687584" y="5360447"/>
            <a:ext cx="2422565" cy="2422565"/>
          </a:xfrm>
          <a:custGeom>
            <a:avLst/>
            <a:gdLst/>
            <a:ahLst/>
            <a:cxnLst/>
            <a:rect r="r" b="b" t="t" l="l"/>
            <a:pathLst>
              <a:path h="2422565" w="2422565">
                <a:moveTo>
                  <a:pt x="0" y="0"/>
                </a:moveTo>
                <a:lnTo>
                  <a:pt x="2422565" y="0"/>
                </a:lnTo>
                <a:lnTo>
                  <a:pt x="2422565" y="2422565"/>
                </a:lnTo>
                <a:lnTo>
                  <a:pt x="0" y="2422565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3427377" y="3988478"/>
            <a:ext cx="4034351" cy="2014323"/>
          </a:xfrm>
          <a:custGeom>
            <a:avLst/>
            <a:gdLst/>
            <a:ahLst/>
            <a:cxnLst/>
            <a:rect r="r" b="b" t="t" l="l"/>
            <a:pathLst>
              <a:path h="2014323" w="4034351">
                <a:moveTo>
                  <a:pt x="0" y="0"/>
                </a:moveTo>
                <a:lnTo>
                  <a:pt x="4034351" y="0"/>
                </a:lnTo>
                <a:lnTo>
                  <a:pt x="4034351" y="2014322"/>
                </a:lnTo>
                <a:lnTo>
                  <a:pt x="0" y="2014322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9144000" y="5143500"/>
            <a:ext cx="3111554" cy="1750249"/>
          </a:xfrm>
          <a:custGeom>
            <a:avLst/>
            <a:gdLst/>
            <a:ahLst/>
            <a:cxnLst/>
            <a:rect r="r" b="b" t="t" l="l"/>
            <a:pathLst>
              <a:path h="1750249" w="3111554">
                <a:moveTo>
                  <a:pt x="0" y="0"/>
                </a:moveTo>
                <a:lnTo>
                  <a:pt x="3111554" y="0"/>
                </a:lnTo>
                <a:lnTo>
                  <a:pt x="3111554" y="1750249"/>
                </a:lnTo>
                <a:lnTo>
                  <a:pt x="0" y="1750249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9727383" y="7381375"/>
            <a:ext cx="4257499" cy="2123987"/>
          </a:xfrm>
          <a:custGeom>
            <a:avLst/>
            <a:gdLst/>
            <a:ahLst/>
            <a:cxnLst/>
            <a:rect r="r" b="b" t="t" l="l"/>
            <a:pathLst>
              <a:path h="2123987" w="4257499">
                <a:moveTo>
                  <a:pt x="0" y="0"/>
                </a:moveTo>
                <a:lnTo>
                  <a:pt x="4257499" y="0"/>
                </a:lnTo>
                <a:lnTo>
                  <a:pt x="4257499" y="2123987"/>
                </a:lnTo>
                <a:lnTo>
                  <a:pt x="0" y="2123987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4518282" y="6335821"/>
            <a:ext cx="2355017" cy="2355017"/>
          </a:xfrm>
          <a:custGeom>
            <a:avLst/>
            <a:gdLst/>
            <a:ahLst/>
            <a:cxnLst/>
            <a:rect r="r" b="b" t="t" l="l"/>
            <a:pathLst>
              <a:path h="2355017" w="2355017">
                <a:moveTo>
                  <a:pt x="0" y="0"/>
                </a:moveTo>
                <a:lnTo>
                  <a:pt x="2355017" y="0"/>
                </a:lnTo>
                <a:lnTo>
                  <a:pt x="2355017" y="2355017"/>
                </a:lnTo>
                <a:lnTo>
                  <a:pt x="0" y="2355017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4676413" y="6735048"/>
            <a:ext cx="4517247" cy="4517247"/>
          </a:xfrm>
          <a:custGeom>
            <a:avLst/>
            <a:gdLst/>
            <a:ahLst/>
            <a:cxnLst/>
            <a:rect r="r" b="b" t="t" l="l"/>
            <a:pathLst>
              <a:path h="4517247" w="4517247">
                <a:moveTo>
                  <a:pt x="0" y="0"/>
                </a:moveTo>
                <a:lnTo>
                  <a:pt x="4517247" y="0"/>
                </a:lnTo>
                <a:lnTo>
                  <a:pt x="4517247" y="4517247"/>
                </a:lnTo>
                <a:lnTo>
                  <a:pt x="0" y="4517247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028700" y="1162050"/>
            <a:ext cx="7969685" cy="930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6999" b="true">
                <a:solidFill>
                  <a:srgbClr val="091E69"/>
                </a:solidFill>
                <a:latin typeface="Saira Bold"/>
                <a:ea typeface="Saira Bold"/>
                <a:cs typeface="Saira Bold"/>
                <a:sym typeface="Saira Bold"/>
              </a:rPr>
              <a:t>TECNOLOGIAS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006634" y="9199116"/>
            <a:ext cx="440834" cy="2422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620"/>
              </a:lnSpc>
            </a:pPr>
            <a:r>
              <a:rPr lang="en-US" sz="2189">
                <a:solidFill>
                  <a:srgbClr val="031040"/>
                </a:solidFill>
                <a:latin typeface="Saira"/>
                <a:ea typeface="Saira"/>
                <a:cs typeface="Saira"/>
                <a:sym typeface="Saira"/>
              </a:rPr>
              <a:t>12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7848399" y="47625"/>
            <a:ext cx="439601" cy="318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400"/>
              </a:lnSpc>
              <a:spcBef>
                <a:spcPct val="0"/>
              </a:spcBef>
            </a:pPr>
            <a:r>
              <a:rPr lang="en-US" sz="2400">
                <a:solidFill>
                  <a:srgbClr val="031040"/>
                </a:solidFill>
                <a:latin typeface="Saira"/>
                <a:ea typeface="Saira"/>
                <a:cs typeface="Saira"/>
                <a:sym typeface="Saira"/>
              </a:rPr>
              <a:t>DF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E0E0E1">
                <a:alpha val="100000"/>
              </a:srgbClr>
            </a:gs>
            <a:gs pos="100000">
              <a:srgbClr val="FFFF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5222" y="9762354"/>
            <a:ext cx="870369" cy="360653"/>
            <a:chOff x="0" y="0"/>
            <a:chExt cx="980772" cy="406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80772" cy="406400"/>
            </a:xfrm>
            <a:custGeom>
              <a:avLst/>
              <a:gdLst/>
              <a:ahLst/>
              <a:cxnLst/>
              <a:rect r="r" b="b" t="t" l="l"/>
              <a:pathLst>
                <a:path h="406400" w="980772">
                  <a:moveTo>
                    <a:pt x="777572" y="0"/>
                  </a:moveTo>
                  <a:cubicBezTo>
                    <a:pt x="889796" y="0"/>
                    <a:pt x="980772" y="90976"/>
                    <a:pt x="980772" y="203200"/>
                  </a:cubicBezTo>
                  <a:cubicBezTo>
                    <a:pt x="980772" y="315424"/>
                    <a:pt x="889796" y="406400"/>
                    <a:pt x="777572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31040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980772" cy="434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494758" y="9799682"/>
            <a:ext cx="191298" cy="285996"/>
          </a:xfrm>
          <a:custGeom>
            <a:avLst/>
            <a:gdLst/>
            <a:ahLst/>
            <a:cxnLst/>
            <a:rect r="r" b="b" t="t" l="l"/>
            <a:pathLst>
              <a:path h="285996" w="191298">
                <a:moveTo>
                  <a:pt x="0" y="0"/>
                </a:moveTo>
                <a:lnTo>
                  <a:pt x="191298" y="0"/>
                </a:lnTo>
                <a:lnTo>
                  <a:pt x="191298" y="285996"/>
                </a:lnTo>
                <a:lnTo>
                  <a:pt x="0" y="2859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90407" y="133350"/>
            <a:ext cx="12957805" cy="930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6999" b="true">
                <a:solidFill>
                  <a:srgbClr val="091E69"/>
                </a:solidFill>
                <a:latin typeface="Saira Bold"/>
                <a:ea typeface="Saira Bold"/>
                <a:cs typeface="Saira Bold"/>
                <a:sym typeface="Saira Bold"/>
              </a:rPr>
              <a:t>DASHBOARD GERENCIAL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-2929728">
            <a:off x="12761346" y="-2469054"/>
            <a:ext cx="7891615" cy="7506899"/>
          </a:xfrm>
          <a:custGeom>
            <a:avLst/>
            <a:gdLst/>
            <a:ahLst/>
            <a:cxnLst/>
            <a:rect r="r" b="b" t="t" l="l"/>
            <a:pathLst>
              <a:path h="7506899" w="7891615">
                <a:moveTo>
                  <a:pt x="0" y="0"/>
                </a:moveTo>
                <a:lnTo>
                  <a:pt x="7891615" y="0"/>
                </a:lnTo>
                <a:lnTo>
                  <a:pt x="7891615" y="7506899"/>
                </a:lnTo>
                <a:lnTo>
                  <a:pt x="0" y="750689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133156" y="9864446"/>
            <a:ext cx="440834" cy="2422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620"/>
              </a:lnSpc>
            </a:pPr>
            <a:r>
              <a:rPr lang="en-US" sz="2189">
                <a:solidFill>
                  <a:srgbClr val="031040"/>
                </a:solidFill>
                <a:latin typeface="Saira"/>
                <a:ea typeface="Saira"/>
                <a:cs typeface="Saira"/>
                <a:sym typeface="Saira"/>
              </a:rPr>
              <a:t>13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7848399" y="47625"/>
            <a:ext cx="439601" cy="318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400"/>
              </a:lnSpc>
              <a:spcBef>
                <a:spcPct val="0"/>
              </a:spcBef>
            </a:pPr>
            <a:r>
              <a:rPr lang="en-US" sz="2400">
                <a:solidFill>
                  <a:srgbClr val="031040"/>
                </a:solidFill>
                <a:latin typeface="Saira"/>
                <a:ea typeface="Saira"/>
                <a:cs typeface="Saira"/>
                <a:sym typeface="Saira"/>
              </a:rPr>
              <a:t>CC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E0E0E1">
                <a:alpha val="100000"/>
              </a:srgbClr>
            </a:gs>
            <a:gs pos="100000">
              <a:srgbClr val="FFFF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5222" y="9762354"/>
            <a:ext cx="870369" cy="360653"/>
            <a:chOff x="0" y="0"/>
            <a:chExt cx="980772" cy="406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80772" cy="406400"/>
            </a:xfrm>
            <a:custGeom>
              <a:avLst/>
              <a:gdLst/>
              <a:ahLst/>
              <a:cxnLst/>
              <a:rect r="r" b="b" t="t" l="l"/>
              <a:pathLst>
                <a:path h="406400" w="980772">
                  <a:moveTo>
                    <a:pt x="777572" y="0"/>
                  </a:moveTo>
                  <a:cubicBezTo>
                    <a:pt x="889796" y="0"/>
                    <a:pt x="980772" y="90976"/>
                    <a:pt x="980772" y="203200"/>
                  </a:cubicBezTo>
                  <a:cubicBezTo>
                    <a:pt x="980772" y="315424"/>
                    <a:pt x="889796" y="406400"/>
                    <a:pt x="777572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31040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980772" cy="434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494758" y="9799682"/>
            <a:ext cx="191298" cy="285996"/>
          </a:xfrm>
          <a:custGeom>
            <a:avLst/>
            <a:gdLst/>
            <a:ahLst/>
            <a:cxnLst/>
            <a:rect r="r" b="b" t="t" l="l"/>
            <a:pathLst>
              <a:path h="285996" w="191298">
                <a:moveTo>
                  <a:pt x="0" y="0"/>
                </a:moveTo>
                <a:lnTo>
                  <a:pt x="191298" y="0"/>
                </a:lnTo>
                <a:lnTo>
                  <a:pt x="191298" y="285996"/>
                </a:lnTo>
                <a:lnTo>
                  <a:pt x="0" y="2859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90407" y="133350"/>
            <a:ext cx="12957805" cy="930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6999" b="true">
                <a:solidFill>
                  <a:srgbClr val="091E69"/>
                </a:solidFill>
                <a:latin typeface="Saira Bold"/>
                <a:ea typeface="Saira Bold"/>
                <a:cs typeface="Saira Bold"/>
                <a:sym typeface="Saira Bold"/>
              </a:rPr>
              <a:t>DETALLE POR PRODUCTOS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-2929728">
            <a:off x="12761346" y="-2469054"/>
            <a:ext cx="7891615" cy="7506899"/>
          </a:xfrm>
          <a:custGeom>
            <a:avLst/>
            <a:gdLst/>
            <a:ahLst/>
            <a:cxnLst/>
            <a:rect r="r" b="b" t="t" l="l"/>
            <a:pathLst>
              <a:path h="7506899" w="7891615">
                <a:moveTo>
                  <a:pt x="0" y="0"/>
                </a:moveTo>
                <a:lnTo>
                  <a:pt x="7891615" y="0"/>
                </a:lnTo>
                <a:lnTo>
                  <a:pt x="7891615" y="7506899"/>
                </a:lnTo>
                <a:lnTo>
                  <a:pt x="0" y="750689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pic>
        <p:nvPicPr>
          <p:cNvPr name="Picture 8" id="8">
            <a:hlinkClick action="ppaction://media"/>
          </p:cNvPr>
          <p:cNvPicPr>
            <a:picLocks noChangeAspect="true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5"/>
          <a:srcRect l="657" t="0" r="657" b="0"/>
          <a:stretch>
            <a:fillRect/>
          </a:stretch>
        </p:blipFill>
        <p:spPr>
          <a:xfrm flipH="false" flipV="false" rot="0">
            <a:off x="1133156" y="952600"/>
            <a:ext cx="15365733" cy="8758468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1133156" y="9864446"/>
            <a:ext cx="440834" cy="2422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620"/>
              </a:lnSpc>
            </a:pPr>
            <a:r>
              <a:rPr lang="en-US" sz="2189">
                <a:solidFill>
                  <a:srgbClr val="031040"/>
                </a:solidFill>
                <a:latin typeface="Saira"/>
                <a:ea typeface="Saira"/>
                <a:cs typeface="Saira"/>
                <a:sym typeface="Saira"/>
              </a:rPr>
              <a:t>14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7848399" y="47625"/>
            <a:ext cx="439601" cy="318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400"/>
              </a:lnSpc>
              <a:spcBef>
                <a:spcPct val="0"/>
              </a:spcBef>
            </a:pPr>
            <a:r>
              <a:rPr lang="en-US" sz="2400">
                <a:solidFill>
                  <a:srgbClr val="031040"/>
                </a:solidFill>
                <a:latin typeface="Saira"/>
                <a:ea typeface="Saira"/>
                <a:cs typeface="Saira"/>
                <a:sym typeface="Saira"/>
              </a:rPr>
              <a:t>CC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E0E0E1">
                <a:alpha val="100000"/>
              </a:srgbClr>
            </a:gs>
            <a:gs pos="100000">
              <a:srgbClr val="FFFF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8897647"/>
            <a:ext cx="870369" cy="360653"/>
            <a:chOff x="0" y="0"/>
            <a:chExt cx="980772" cy="406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80772" cy="406400"/>
            </a:xfrm>
            <a:custGeom>
              <a:avLst/>
              <a:gdLst/>
              <a:ahLst/>
              <a:cxnLst/>
              <a:rect r="r" b="b" t="t" l="l"/>
              <a:pathLst>
                <a:path h="406400" w="980772">
                  <a:moveTo>
                    <a:pt x="777572" y="0"/>
                  </a:moveTo>
                  <a:cubicBezTo>
                    <a:pt x="889796" y="0"/>
                    <a:pt x="980772" y="90976"/>
                    <a:pt x="980772" y="203200"/>
                  </a:cubicBezTo>
                  <a:cubicBezTo>
                    <a:pt x="980772" y="315424"/>
                    <a:pt x="889796" y="406400"/>
                    <a:pt x="777572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31040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980772" cy="434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368236" y="8934975"/>
            <a:ext cx="191298" cy="285996"/>
          </a:xfrm>
          <a:custGeom>
            <a:avLst/>
            <a:gdLst/>
            <a:ahLst/>
            <a:cxnLst/>
            <a:rect r="r" b="b" t="t" l="l"/>
            <a:pathLst>
              <a:path h="285996" w="191298">
                <a:moveTo>
                  <a:pt x="0" y="0"/>
                </a:moveTo>
                <a:lnTo>
                  <a:pt x="191298" y="0"/>
                </a:lnTo>
                <a:lnTo>
                  <a:pt x="191298" y="285997"/>
                </a:lnTo>
                <a:lnTo>
                  <a:pt x="0" y="2859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326057" y="2664281"/>
            <a:ext cx="2207850" cy="2207850"/>
          </a:xfrm>
          <a:custGeom>
            <a:avLst/>
            <a:gdLst/>
            <a:ahLst/>
            <a:cxnLst/>
            <a:rect r="r" b="b" t="t" l="l"/>
            <a:pathLst>
              <a:path h="2207850" w="2207850">
                <a:moveTo>
                  <a:pt x="0" y="0"/>
                </a:moveTo>
                <a:lnTo>
                  <a:pt x="2207850" y="0"/>
                </a:lnTo>
                <a:lnTo>
                  <a:pt x="2207850" y="2207850"/>
                </a:lnTo>
                <a:lnTo>
                  <a:pt x="0" y="22078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0146707" y="2819237"/>
            <a:ext cx="2322589" cy="2352530"/>
          </a:xfrm>
          <a:custGeom>
            <a:avLst/>
            <a:gdLst/>
            <a:ahLst/>
            <a:cxnLst/>
            <a:rect r="r" b="b" t="t" l="l"/>
            <a:pathLst>
              <a:path h="2352530" w="2322589">
                <a:moveTo>
                  <a:pt x="0" y="0"/>
                </a:moveTo>
                <a:lnTo>
                  <a:pt x="2322590" y="0"/>
                </a:lnTo>
                <a:lnTo>
                  <a:pt x="2322590" y="2352530"/>
                </a:lnTo>
                <a:lnTo>
                  <a:pt x="0" y="235253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7266130">
            <a:off x="16360199" y="8230868"/>
            <a:ext cx="2701137" cy="2569457"/>
          </a:xfrm>
          <a:custGeom>
            <a:avLst/>
            <a:gdLst/>
            <a:ahLst/>
            <a:cxnLst/>
            <a:rect r="r" b="b" t="t" l="l"/>
            <a:pathLst>
              <a:path h="2569457" w="2701137">
                <a:moveTo>
                  <a:pt x="0" y="0"/>
                </a:moveTo>
                <a:lnTo>
                  <a:pt x="2701137" y="0"/>
                </a:lnTo>
                <a:lnTo>
                  <a:pt x="2701137" y="2569456"/>
                </a:lnTo>
                <a:lnTo>
                  <a:pt x="0" y="256945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884714" y="630238"/>
            <a:ext cx="7913095" cy="930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6999" b="true">
                <a:solidFill>
                  <a:srgbClr val="091E69"/>
                </a:solidFill>
                <a:latin typeface="Saira Bold"/>
                <a:ea typeface="Saira Bold"/>
                <a:cs typeface="Saira Bold"/>
                <a:sym typeface="Saira Bold"/>
              </a:rPr>
              <a:t>RESULTADOS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449688" y="5539455"/>
            <a:ext cx="6039216" cy="30200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99"/>
              </a:lnSpc>
            </a:pPr>
            <a:r>
              <a:rPr lang="en-US" sz="3399" b="true">
                <a:solidFill>
                  <a:srgbClr val="031040"/>
                </a:solidFill>
                <a:latin typeface="Saira Bold"/>
                <a:ea typeface="Saira Bold"/>
                <a:cs typeface="Saira Bold"/>
                <a:sym typeface="Saira Bold"/>
              </a:rPr>
              <a:t>Aporte al negocio</a:t>
            </a:r>
          </a:p>
          <a:p>
            <a:pPr algn="l">
              <a:lnSpc>
                <a:spcPts val="3399"/>
              </a:lnSpc>
            </a:pPr>
          </a:p>
          <a:p>
            <a:pPr algn="l" marL="734055" indent="-367027" lvl="1">
              <a:lnSpc>
                <a:spcPts val="3399"/>
              </a:lnSpc>
              <a:buFont typeface="Arial"/>
              <a:buChar char="•"/>
            </a:pPr>
            <a:r>
              <a:rPr lang="en-US" sz="3399">
                <a:solidFill>
                  <a:srgbClr val="031040"/>
                </a:solidFill>
                <a:latin typeface="Saira"/>
                <a:ea typeface="Saira"/>
                <a:cs typeface="Saira"/>
                <a:sym typeface="Saira"/>
              </a:rPr>
              <a:t>Herramienta objetiva</a:t>
            </a:r>
          </a:p>
          <a:p>
            <a:pPr algn="l" marL="734055" indent="-367027" lvl="1">
              <a:lnSpc>
                <a:spcPts val="3399"/>
              </a:lnSpc>
              <a:buFont typeface="Arial"/>
              <a:buChar char="•"/>
            </a:pPr>
            <a:r>
              <a:rPr lang="en-US" sz="3399">
                <a:solidFill>
                  <a:srgbClr val="031040"/>
                </a:solidFill>
                <a:latin typeface="Saira"/>
                <a:ea typeface="Saira"/>
                <a:cs typeface="Saira"/>
                <a:sym typeface="Saira"/>
              </a:rPr>
              <a:t>Simulación</a:t>
            </a:r>
          </a:p>
          <a:p>
            <a:pPr algn="l" marL="734055" indent="-367027" lvl="1">
              <a:lnSpc>
                <a:spcPts val="3399"/>
              </a:lnSpc>
              <a:buFont typeface="Arial"/>
              <a:buChar char="•"/>
            </a:pPr>
            <a:r>
              <a:rPr lang="en-US" sz="3399">
                <a:solidFill>
                  <a:srgbClr val="031040"/>
                </a:solidFill>
                <a:latin typeface="Saira"/>
                <a:ea typeface="Saira"/>
                <a:cs typeface="Saira"/>
                <a:sym typeface="Saira"/>
              </a:rPr>
              <a:t>Toma de decisiones</a:t>
            </a:r>
          </a:p>
          <a:p>
            <a:pPr algn="l" marL="734055" indent="-367027" lvl="1">
              <a:lnSpc>
                <a:spcPts val="3399"/>
              </a:lnSpc>
              <a:spcBef>
                <a:spcPct val="0"/>
              </a:spcBef>
              <a:buFont typeface="Arial"/>
              <a:buChar char="•"/>
            </a:pPr>
            <a:r>
              <a:rPr lang="en-US" sz="3399">
                <a:solidFill>
                  <a:srgbClr val="031040"/>
                </a:solidFill>
                <a:latin typeface="Saira"/>
                <a:ea typeface="Saira"/>
                <a:cs typeface="Saira"/>
                <a:sym typeface="Saira"/>
              </a:rPr>
              <a:t>Integración con la realidad de ARISTO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899069" y="8999739"/>
            <a:ext cx="548398" cy="2422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620"/>
              </a:lnSpc>
            </a:pPr>
            <a:r>
              <a:rPr lang="en-US" sz="2189">
                <a:solidFill>
                  <a:srgbClr val="031040"/>
                </a:solidFill>
                <a:latin typeface="Saira"/>
                <a:ea typeface="Saira"/>
                <a:cs typeface="Saira"/>
                <a:sym typeface="Saira"/>
              </a:rPr>
              <a:t>15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389993" y="5539455"/>
            <a:ext cx="4220948" cy="25914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99"/>
              </a:lnSpc>
            </a:pPr>
            <a:r>
              <a:rPr lang="en-US" sz="3399" b="true">
                <a:solidFill>
                  <a:srgbClr val="031040"/>
                </a:solidFill>
                <a:latin typeface="Saira Bold"/>
                <a:ea typeface="Saira Bold"/>
                <a:cs typeface="Saira Bold"/>
                <a:sym typeface="Saira Bold"/>
              </a:rPr>
              <a:t>Modelo Predictivo operativo y validado</a:t>
            </a:r>
          </a:p>
          <a:p>
            <a:pPr algn="l">
              <a:lnSpc>
                <a:spcPts val="3399"/>
              </a:lnSpc>
            </a:pPr>
          </a:p>
          <a:p>
            <a:pPr algn="l" marL="734055" indent="-367027" lvl="1">
              <a:lnSpc>
                <a:spcPts val="3399"/>
              </a:lnSpc>
              <a:buFont typeface="Arial"/>
              <a:buChar char="•"/>
            </a:pPr>
            <a:r>
              <a:rPr lang="en-US" sz="3399">
                <a:solidFill>
                  <a:srgbClr val="031040"/>
                </a:solidFill>
                <a:latin typeface="Saira"/>
                <a:ea typeface="Saira"/>
                <a:cs typeface="Saira"/>
                <a:sym typeface="Saira"/>
              </a:rPr>
              <a:t>Construcción</a:t>
            </a:r>
          </a:p>
          <a:p>
            <a:pPr algn="l" marL="734055" indent="-367027" lvl="1">
              <a:lnSpc>
                <a:spcPts val="3399"/>
              </a:lnSpc>
              <a:buFont typeface="Arial"/>
              <a:buChar char="•"/>
            </a:pPr>
            <a:r>
              <a:rPr lang="en-US" sz="3399">
                <a:solidFill>
                  <a:srgbClr val="031040"/>
                </a:solidFill>
                <a:latin typeface="Saira"/>
                <a:ea typeface="Saira"/>
                <a:cs typeface="Saira"/>
                <a:sym typeface="Saira"/>
              </a:rPr>
              <a:t>Entrenamiento</a:t>
            </a:r>
          </a:p>
          <a:p>
            <a:pPr algn="l" marL="734055" indent="-367027" lvl="1">
              <a:lnSpc>
                <a:spcPts val="3399"/>
              </a:lnSpc>
              <a:spcBef>
                <a:spcPct val="0"/>
              </a:spcBef>
              <a:buFont typeface="Arial"/>
              <a:buChar char="•"/>
            </a:pPr>
            <a:r>
              <a:rPr lang="en-US" sz="3399">
                <a:solidFill>
                  <a:srgbClr val="031040"/>
                </a:solidFill>
                <a:latin typeface="Saira"/>
                <a:ea typeface="Saira"/>
                <a:cs typeface="Saira"/>
                <a:sym typeface="Saira"/>
              </a:rPr>
              <a:t>Pronostico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7848399" y="47625"/>
            <a:ext cx="439601" cy="318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400"/>
              </a:lnSpc>
              <a:spcBef>
                <a:spcPct val="0"/>
              </a:spcBef>
            </a:pPr>
            <a:r>
              <a:rPr lang="en-US" sz="2400">
                <a:solidFill>
                  <a:srgbClr val="031040"/>
                </a:solidFill>
                <a:latin typeface="Saira"/>
                <a:ea typeface="Saira"/>
                <a:cs typeface="Saira"/>
                <a:sym typeface="Saira"/>
              </a:rPr>
              <a:t>CG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E0E0E1">
                <a:alpha val="100000"/>
              </a:srgbClr>
            </a:gs>
            <a:gs pos="100000">
              <a:srgbClr val="FFFF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6413175">
            <a:off x="-1794214" y="8125575"/>
            <a:ext cx="4248738" cy="4041612"/>
          </a:xfrm>
          <a:custGeom>
            <a:avLst/>
            <a:gdLst/>
            <a:ahLst/>
            <a:cxnLst/>
            <a:rect r="r" b="b" t="t" l="l"/>
            <a:pathLst>
              <a:path h="4041612" w="4248738">
                <a:moveTo>
                  <a:pt x="0" y="0"/>
                </a:moveTo>
                <a:lnTo>
                  <a:pt x="4248738" y="0"/>
                </a:lnTo>
                <a:lnTo>
                  <a:pt x="4248738" y="4041612"/>
                </a:lnTo>
                <a:lnTo>
                  <a:pt x="0" y="40416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38225" y="8897647"/>
            <a:ext cx="870369" cy="360653"/>
            <a:chOff x="0" y="0"/>
            <a:chExt cx="980772" cy="4064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980772" cy="406400"/>
            </a:xfrm>
            <a:custGeom>
              <a:avLst/>
              <a:gdLst/>
              <a:ahLst/>
              <a:cxnLst/>
              <a:rect r="r" b="b" t="t" l="l"/>
              <a:pathLst>
                <a:path h="406400" w="980772">
                  <a:moveTo>
                    <a:pt x="777572" y="0"/>
                  </a:moveTo>
                  <a:cubicBezTo>
                    <a:pt x="889796" y="0"/>
                    <a:pt x="980772" y="90976"/>
                    <a:pt x="980772" y="203200"/>
                  </a:cubicBezTo>
                  <a:cubicBezTo>
                    <a:pt x="980772" y="315424"/>
                    <a:pt x="889796" y="406400"/>
                    <a:pt x="777572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31040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980772" cy="434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377761" y="8934975"/>
            <a:ext cx="191298" cy="285996"/>
          </a:xfrm>
          <a:custGeom>
            <a:avLst/>
            <a:gdLst/>
            <a:ahLst/>
            <a:cxnLst/>
            <a:rect r="r" b="b" t="t" l="l"/>
            <a:pathLst>
              <a:path h="285996" w="191298">
                <a:moveTo>
                  <a:pt x="0" y="0"/>
                </a:moveTo>
                <a:lnTo>
                  <a:pt x="191298" y="0"/>
                </a:lnTo>
                <a:lnTo>
                  <a:pt x="191298" y="285997"/>
                </a:lnTo>
                <a:lnTo>
                  <a:pt x="0" y="2859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-10800000">
            <a:off x="1038225" y="3487696"/>
            <a:ext cx="16095164" cy="4757850"/>
            <a:chOff x="0" y="0"/>
            <a:chExt cx="4239056" cy="125309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239056" cy="1253096"/>
            </a:xfrm>
            <a:custGeom>
              <a:avLst/>
              <a:gdLst/>
              <a:ahLst/>
              <a:cxnLst/>
              <a:rect r="r" b="b" t="t" l="l"/>
              <a:pathLst>
                <a:path h="1253096" w="4239056">
                  <a:moveTo>
                    <a:pt x="26455" y="0"/>
                  </a:moveTo>
                  <a:lnTo>
                    <a:pt x="4212600" y="0"/>
                  </a:lnTo>
                  <a:cubicBezTo>
                    <a:pt x="4219616" y="0"/>
                    <a:pt x="4226346" y="2787"/>
                    <a:pt x="4231307" y="7749"/>
                  </a:cubicBezTo>
                  <a:cubicBezTo>
                    <a:pt x="4236268" y="12710"/>
                    <a:pt x="4239056" y="19439"/>
                    <a:pt x="4239056" y="26455"/>
                  </a:cubicBezTo>
                  <a:lnTo>
                    <a:pt x="4239056" y="1226641"/>
                  </a:lnTo>
                  <a:cubicBezTo>
                    <a:pt x="4239056" y="1233657"/>
                    <a:pt x="4236268" y="1240386"/>
                    <a:pt x="4231307" y="1245348"/>
                  </a:cubicBezTo>
                  <a:cubicBezTo>
                    <a:pt x="4226346" y="1250309"/>
                    <a:pt x="4219616" y="1253096"/>
                    <a:pt x="4212600" y="1253096"/>
                  </a:cubicBezTo>
                  <a:lnTo>
                    <a:pt x="26455" y="1253096"/>
                  </a:lnTo>
                  <a:cubicBezTo>
                    <a:pt x="19439" y="1253096"/>
                    <a:pt x="12710" y="1250309"/>
                    <a:pt x="7749" y="1245348"/>
                  </a:cubicBezTo>
                  <a:cubicBezTo>
                    <a:pt x="2787" y="1240386"/>
                    <a:pt x="0" y="1233657"/>
                    <a:pt x="0" y="1226641"/>
                  </a:cubicBezTo>
                  <a:lnTo>
                    <a:pt x="0" y="26455"/>
                  </a:lnTo>
                  <a:cubicBezTo>
                    <a:pt x="0" y="19439"/>
                    <a:pt x="2787" y="12710"/>
                    <a:pt x="7749" y="7749"/>
                  </a:cubicBezTo>
                  <a:cubicBezTo>
                    <a:pt x="12710" y="2787"/>
                    <a:pt x="19439" y="0"/>
                    <a:pt x="26455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E0E0E1"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9" id="9"/>
            <p:cNvSpPr txBox="true"/>
            <p:nvPr/>
          </p:nvSpPr>
          <p:spPr>
            <a:xfrm>
              <a:off x="0" y="85725"/>
              <a:ext cx="4239056" cy="11673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620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-2929728">
            <a:off x="13894231" y="-1236708"/>
            <a:ext cx="6234801" cy="5930854"/>
          </a:xfrm>
          <a:custGeom>
            <a:avLst/>
            <a:gdLst/>
            <a:ahLst/>
            <a:cxnLst/>
            <a:rect r="r" b="b" t="t" l="l"/>
            <a:pathLst>
              <a:path h="5930854" w="6234801">
                <a:moveTo>
                  <a:pt x="0" y="0"/>
                </a:moveTo>
                <a:lnTo>
                  <a:pt x="6234801" y="0"/>
                </a:lnTo>
                <a:lnTo>
                  <a:pt x="6234801" y="5930854"/>
                </a:lnTo>
                <a:lnTo>
                  <a:pt x="0" y="59308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038225" y="1283671"/>
            <a:ext cx="7880133" cy="1032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38"/>
              </a:lnSpc>
            </a:pPr>
            <a:r>
              <a:rPr lang="en-US" sz="7738" b="true">
                <a:solidFill>
                  <a:srgbClr val="091E69"/>
                </a:solidFill>
                <a:latin typeface="Saira Bold"/>
                <a:ea typeface="Saira Bold"/>
                <a:cs typeface="Saira Bold"/>
                <a:sym typeface="Saira Bold"/>
              </a:rPr>
              <a:t>CONCLUSIONES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473410" y="4092022"/>
            <a:ext cx="14956381" cy="33966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841994" indent="-420997" lvl="1">
              <a:lnSpc>
                <a:spcPts val="5459"/>
              </a:lnSpc>
              <a:buFont typeface="Arial"/>
              <a:buChar char="•"/>
            </a:pPr>
            <a:r>
              <a:rPr lang="en-US" sz="3899">
                <a:solidFill>
                  <a:srgbClr val="031040"/>
                </a:solidFill>
                <a:latin typeface="Saira"/>
                <a:ea typeface="Saira"/>
                <a:cs typeface="Saira"/>
                <a:sym typeface="Saira"/>
              </a:rPr>
              <a:t>Proyecto técnicamente viable y aporta valor inmediato</a:t>
            </a:r>
          </a:p>
          <a:p>
            <a:pPr algn="just" marL="841994" indent="-420997" lvl="1">
              <a:lnSpc>
                <a:spcPts val="5459"/>
              </a:lnSpc>
              <a:buFont typeface="Arial"/>
              <a:buChar char="•"/>
            </a:pPr>
            <a:r>
              <a:rPr lang="en-US" sz="3899">
                <a:solidFill>
                  <a:srgbClr val="031040"/>
                </a:solidFill>
                <a:latin typeface="Saira"/>
                <a:ea typeface="Saira"/>
                <a:cs typeface="Saira"/>
                <a:sym typeface="Saira"/>
              </a:rPr>
              <a:t>Uso acertado de metodologías tradicionales</a:t>
            </a:r>
          </a:p>
          <a:p>
            <a:pPr algn="just" marL="841994" indent="-420997" lvl="1">
              <a:lnSpc>
                <a:spcPts val="5459"/>
              </a:lnSpc>
              <a:buFont typeface="Arial"/>
              <a:buChar char="•"/>
            </a:pPr>
            <a:r>
              <a:rPr lang="en-US" sz="3899">
                <a:solidFill>
                  <a:srgbClr val="031040"/>
                </a:solidFill>
                <a:latin typeface="Saira"/>
                <a:ea typeface="Saira"/>
                <a:cs typeface="Saira"/>
                <a:sym typeface="Saira"/>
              </a:rPr>
              <a:t>Modelo escalable</a:t>
            </a:r>
          </a:p>
          <a:p>
            <a:pPr algn="just" marL="841994" indent="-420997" lvl="1">
              <a:lnSpc>
                <a:spcPts val="5459"/>
              </a:lnSpc>
              <a:buFont typeface="Arial"/>
              <a:buChar char="•"/>
            </a:pPr>
            <a:r>
              <a:rPr lang="en-US" sz="3899">
                <a:solidFill>
                  <a:srgbClr val="031040"/>
                </a:solidFill>
                <a:latin typeface="Saira"/>
                <a:ea typeface="Saira"/>
                <a:cs typeface="Saira"/>
                <a:sym typeface="Saira"/>
              </a:rPr>
              <a:t>Base sólida para área de analítica.</a:t>
            </a:r>
          </a:p>
          <a:p>
            <a:pPr algn="just">
              <a:lnSpc>
                <a:spcPts val="5459"/>
              </a:lnSpc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2095341" y="8999739"/>
            <a:ext cx="361652" cy="2422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20"/>
              </a:lnSpc>
            </a:pPr>
            <a:r>
              <a:rPr lang="en-US" sz="2189">
                <a:solidFill>
                  <a:srgbClr val="031040"/>
                </a:solidFill>
                <a:latin typeface="Saira"/>
                <a:ea typeface="Saira"/>
                <a:cs typeface="Saira"/>
                <a:sym typeface="Saira"/>
              </a:rPr>
              <a:t>16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7857924" y="47625"/>
            <a:ext cx="439601" cy="318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400"/>
              </a:lnSpc>
              <a:spcBef>
                <a:spcPct val="0"/>
              </a:spcBef>
            </a:pPr>
            <a:r>
              <a:rPr lang="en-US" sz="2400">
                <a:solidFill>
                  <a:srgbClr val="031040"/>
                </a:solidFill>
                <a:latin typeface="Saira"/>
                <a:ea typeface="Saira"/>
                <a:cs typeface="Saira"/>
                <a:sym typeface="Saira"/>
              </a:rPr>
              <a:t>DF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E0E0E1">
                <a:alpha val="100000"/>
              </a:srgbClr>
            </a:gs>
            <a:gs pos="100000">
              <a:srgbClr val="FFFF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8897647"/>
            <a:ext cx="870369" cy="360653"/>
            <a:chOff x="0" y="0"/>
            <a:chExt cx="980772" cy="406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80772" cy="406400"/>
            </a:xfrm>
            <a:custGeom>
              <a:avLst/>
              <a:gdLst/>
              <a:ahLst/>
              <a:cxnLst/>
              <a:rect r="r" b="b" t="t" l="l"/>
              <a:pathLst>
                <a:path h="406400" w="980772">
                  <a:moveTo>
                    <a:pt x="777572" y="0"/>
                  </a:moveTo>
                  <a:cubicBezTo>
                    <a:pt x="889796" y="0"/>
                    <a:pt x="980772" y="90976"/>
                    <a:pt x="980772" y="203200"/>
                  </a:cubicBezTo>
                  <a:cubicBezTo>
                    <a:pt x="980772" y="315424"/>
                    <a:pt x="889796" y="406400"/>
                    <a:pt x="777572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31040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980772" cy="434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368236" y="8934975"/>
            <a:ext cx="191298" cy="285996"/>
          </a:xfrm>
          <a:custGeom>
            <a:avLst/>
            <a:gdLst/>
            <a:ahLst/>
            <a:cxnLst/>
            <a:rect r="r" b="b" t="t" l="l"/>
            <a:pathLst>
              <a:path h="285996" w="191298">
                <a:moveTo>
                  <a:pt x="0" y="0"/>
                </a:moveTo>
                <a:lnTo>
                  <a:pt x="191298" y="0"/>
                </a:lnTo>
                <a:lnTo>
                  <a:pt x="191298" y="285997"/>
                </a:lnTo>
                <a:lnTo>
                  <a:pt x="0" y="2859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2929728">
            <a:off x="14262280" y="-1835784"/>
            <a:ext cx="6724192" cy="6396388"/>
          </a:xfrm>
          <a:custGeom>
            <a:avLst/>
            <a:gdLst/>
            <a:ahLst/>
            <a:cxnLst/>
            <a:rect r="r" b="b" t="t" l="l"/>
            <a:pathLst>
              <a:path h="6396388" w="6724192">
                <a:moveTo>
                  <a:pt x="0" y="0"/>
                </a:moveTo>
                <a:lnTo>
                  <a:pt x="6724192" y="0"/>
                </a:lnTo>
                <a:lnTo>
                  <a:pt x="6724192" y="6396387"/>
                </a:lnTo>
                <a:lnTo>
                  <a:pt x="0" y="639638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610460" y="1028700"/>
            <a:ext cx="11953204" cy="9258300"/>
          </a:xfrm>
          <a:custGeom>
            <a:avLst/>
            <a:gdLst/>
            <a:ahLst/>
            <a:cxnLst/>
            <a:rect r="r" b="b" t="t" l="l"/>
            <a:pathLst>
              <a:path h="9258300" w="11953204">
                <a:moveTo>
                  <a:pt x="0" y="0"/>
                </a:moveTo>
                <a:lnTo>
                  <a:pt x="11953204" y="0"/>
                </a:lnTo>
                <a:lnTo>
                  <a:pt x="11953204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8" id="8"/>
          <p:cNvSpPr txBox="true"/>
          <p:nvPr/>
        </p:nvSpPr>
        <p:spPr>
          <a:xfrm rot="0">
            <a:off x="1028700" y="5068457"/>
            <a:ext cx="5327318" cy="9301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6999" b="true">
                <a:solidFill>
                  <a:srgbClr val="091E69"/>
                </a:solidFill>
                <a:latin typeface="Saira Bold"/>
                <a:ea typeface="Saira Bold"/>
                <a:cs typeface="Saira Bold"/>
                <a:sym typeface="Saira Bold"/>
              </a:rPr>
              <a:t>THANK YOU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085816" y="8999739"/>
            <a:ext cx="425646" cy="2422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20"/>
              </a:lnSpc>
            </a:pPr>
            <a:r>
              <a:rPr lang="en-US" sz="2189">
                <a:solidFill>
                  <a:srgbClr val="031040"/>
                </a:solidFill>
                <a:latin typeface="Saira"/>
                <a:ea typeface="Saira"/>
                <a:cs typeface="Saira"/>
                <a:sym typeface="Saira"/>
              </a:rPr>
              <a:t>17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-2929728">
            <a:off x="-1665006" y="-1362096"/>
            <a:ext cx="4248738" cy="4041612"/>
          </a:xfrm>
          <a:custGeom>
            <a:avLst/>
            <a:gdLst/>
            <a:ahLst/>
            <a:cxnLst/>
            <a:rect r="r" b="b" t="t" l="l"/>
            <a:pathLst>
              <a:path h="4041612" w="4248738">
                <a:moveTo>
                  <a:pt x="0" y="0"/>
                </a:moveTo>
                <a:lnTo>
                  <a:pt x="4248739" y="0"/>
                </a:lnTo>
                <a:lnTo>
                  <a:pt x="4248739" y="4041612"/>
                </a:lnTo>
                <a:lnTo>
                  <a:pt x="0" y="40416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E0E0E1">
                <a:alpha val="100000"/>
              </a:srgbClr>
            </a:gs>
            <a:gs pos="100000">
              <a:srgbClr val="FFFF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8897647"/>
            <a:ext cx="870369" cy="360653"/>
            <a:chOff x="0" y="0"/>
            <a:chExt cx="980772" cy="406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80772" cy="406400"/>
            </a:xfrm>
            <a:custGeom>
              <a:avLst/>
              <a:gdLst/>
              <a:ahLst/>
              <a:cxnLst/>
              <a:rect r="r" b="b" t="t" l="l"/>
              <a:pathLst>
                <a:path h="406400" w="980772">
                  <a:moveTo>
                    <a:pt x="777572" y="0"/>
                  </a:moveTo>
                  <a:cubicBezTo>
                    <a:pt x="889796" y="0"/>
                    <a:pt x="980772" y="90976"/>
                    <a:pt x="980772" y="203200"/>
                  </a:cubicBezTo>
                  <a:cubicBezTo>
                    <a:pt x="980772" y="315424"/>
                    <a:pt x="889796" y="406400"/>
                    <a:pt x="777572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31040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980772" cy="434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368236" y="8934975"/>
            <a:ext cx="191298" cy="285996"/>
          </a:xfrm>
          <a:custGeom>
            <a:avLst/>
            <a:gdLst/>
            <a:ahLst/>
            <a:cxnLst/>
            <a:rect r="r" b="b" t="t" l="l"/>
            <a:pathLst>
              <a:path h="285996" w="191298">
                <a:moveTo>
                  <a:pt x="0" y="0"/>
                </a:moveTo>
                <a:lnTo>
                  <a:pt x="191298" y="0"/>
                </a:lnTo>
                <a:lnTo>
                  <a:pt x="191298" y="285997"/>
                </a:lnTo>
                <a:lnTo>
                  <a:pt x="0" y="2859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085816" y="328632"/>
            <a:ext cx="6636800" cy="930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6999" b="true">
                <a:solidFill>
                  <a:srgbClr val="091E69"/>
                </a:solidFill>
                <a:latin typeface="Saira Bold"/>
                <a:ea typeface="Saira Bold"/>
                <a:cs typeface="Saira Bold"/>
                <a:sym typeface="Saira Bold"/>
              </a:rPr>
              <a:t>HOJA DE RUTA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085816" y="8999739"/>
            <a:ext cx="361652" cy="2421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20"/>
              </a:lnSpc>
            </a:pPr>
            <a:r>
              <a:rPr lang="en-US" sz="2189">
                <a:solidFill>
                  <a:srgbClr val="031040"/>
                </a:solidFill>
                <a:latin typeface="Saira"/>
                <a:ea typeface="Saira"/>
                <a:cs typeface="Saira"/>
                <a:sym typeface="Saira"/>
              </a:rPr>
              <a:t>02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-2929728">
            <a:off x="-2777377" y="3264623"/>
            <a:ext cx="4248738" cy="4041612"/>
          </a:xfrm>
          <a:custGeom>
            <a:avLst/>
            <a:gdLst/>
            <a:ahLst/>
            <a:cxnLst/>
            <a:rect r="r" b="b" t="t" l="l"/>
            <a:pathLst>
              <a:path h="4041612" w="4248738">
                <a:moveTo>
                  <a:pt x="0" y="0"/>
                </a:moveTo>
                <a:lnTo>
                  <a:pt x="4248738" y="0"/>
                </a:lnTo>
                <a:lnTo>
                  <a:pt x="4248738" y="4041612"/>
                </a:lnTo>
                <a:lnTo>
                  <a:pt x="0" y="40416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2929728">
            <a:off x="15620937" y="-992106"/>
            <a:ext cx="4248738" cy="4041612"/>
          </a:xfrm>
          <a:custGeom>
            <a:avLst/>
            <a:gdLst/>
            <a:ahLst/>
            <a:cxnLst/>
            <a:rect r="r" b="b" t="t" l="l"/>
            <a:pathLst>
              <a:path h="4041612" w="4248738">
                <a:moveTo>
                  <a:pt x="0" y="0"/>
                </a:moveTo>
                <a:lnTo>
                  <a:pt x="4248738" y="0"/>
                </a:lnTo>
                <a:lnTo>
                  <a:pt x="4248738" y="4041612"/>
                </a:lnTo>
                <a:lnTo>
                  <a:pt x="0" y="40416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1268508">
            <a:off x="16588693" y="7940611"/>
            <a:ext cx="4248738" cy="4041612"/>
          </a:xfrm>
          <a:custGeom>
            <a:avLst/>
            <a:gdLst/>
            <a:ahLst/>
            <a:cxnLst/>
            <a:rect r="r" b="b" t="t" l="l"/>
            <a:pathLst>
              <a:path h="4041612" w="4248738">
                <a:moveTo>
                  <a:pt x="0" y="0"/>
                </a:moveTo>
                <a:lnTo>
                  <a:pt x="4248738" y="0"/>
                </a:lnTo>
                <a:lnTo>
                  <a:pt x="4248738" y="4041612"/>
                </a:lnTo>
                <a:lnTo>
                  <a:pt x="0" y="40416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7848399" y="47625"/>
            <a:ext cx="439601" cy="318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400"/>
              </a:lnSpc>
              <a:spcBef>
                <a:spcPct val="0"/>
              </a:spcBef>
            </a:pPr>
            <a:r>
              <a:rPr lang="en-US" sz="2400">
                <a:solidFill>
                  <a:srgbClr val="031040"/>
                </a:solidFill>
                <a:latin typeface="Saira"/>
                <a:ea typeface="Saira"/>
                <a:cs typeface="Saira"/>
                <a:sym typeface="Saira"/>
              </a:rPr>
              <a:t>DF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899069" y="1770019"/>
            <a:ext cx="11944808" cy="53498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057900" indent="-528950" lvl="1">
              <a:lnSpc>
                <a:spcPts val="4899"/>
              </a:lnSpc>
              <a:buAutoNum type="arabicPeriod" startAt="1"/>
            </a:pPr>
            <a:r>
              <a:rPr lang="en-US" sz="4899">
                <a:solidFill>
                  <a:srgbClr val="031040"/>
                </a:solidFill>
                <a:latin typeface="Saira"/>
                <a:ea typeface="Saira"/>
                <a:cs typeface="Saira"/>
                <a:sym typeface="Saira"/>
              </a:rPr>
              <a:t>Presentación del Cliente</a:t>
            </a:r>
          </a:p>
          <a:p>
            <a:pPr algn="l" marL="1057900" indent="-528950" lvl="1">
              <a:lnSpc>
                <a:spcPts val="4899"/>
              </a:lnSpc>
              <a:buAutoNum type="arabicPeriod" startAt="1"/>
            </a:pPr>
            <a:r>
              <a:rPr lang="en-US" sz="4899">
                <a:solidFill>
                  <a:srgbClr val="031040"/>
                </a:solidFill>
                <a:latin typeface="Saira"/>
                <a:ea typeface="Saira"/>
                <a:cs typeface="Saira"/>
                <a:sym typeface="Saira"/>
              </a:rPr>
              <a:t>Problemática</a:t>
            </a:r>
          </a:p>
          <a:p>
            <a:pPr algn="l" marL="1057900" indent="-528950" lvl="1">
              <a:lnSpc>
                <a:spcPts val="4899"/>
              </a:lnSpc>
              <a:buAutoNum type="arabicPeriod" startAt="1"/>
            </a:pPr>
            <a:r>
              <a:rPr lang="en-US" sz="4899">
                <a:solidFill>
                  <a:srgbClr val="031040"/>
                </a:solidFill>
                <a:latin typeface="Saira"/>
                <a:ea typeface="Saira"/>
                <a:cs typeface="Saira"/>
                <a:sym typeface="Saira"/>
              </a:rPr>
              <a:t>Objetivos</a:t>
            </a:r>
          </a:p>
          <a:p>
            <a:pPr algn="l" marL="1057900" indent="-528950" lvl="1">
              <a:lnSpc>
                <a:spcPts val="4899"/>
              </a:lnSpc>
              <a:buAutoNum type="arabicPeriod" startAt="1"/>
            </a:pPr>
            <a:r>
              <a:rPr lang="en-US" sz="4899">
                <a:solidFill>
                  <a:srgbClr val="031040"/>
                </a:solidFill>
                <a:latin typeface="Saira"/>
                <a:ea typeface="Saira"/>
                <a:cs typeface="Saira"/>
                <a:sym typeface="Saira"/>
              </a:rPr>
              <a:t>Propuesta de solución</a:t>
            </a:r>
          </a:p>
          <a:p>
            <a:pPr algn="l" marL="1057900" indent="-528950" lvl="1">
              <a:lnSpc>
                <a:spcPts val="4899"/>
              </a:lnSpc>
              <a:buAutoNum type="arabicPeriod" startAt="1"/>
            </a:pPr>
            <a:r>
              <a:rPr lang="en-US" sz="4899">
                <a:solidFill>
                  <a:srgbClr val="031040"/>
                </a:solidFill>
                <a:latin typeface="Saira"/>
                <a:ea typeface="Saira"/>
                <a:cs typeface="Saira"/>
                <a:sym typeface="Saira"/>
              </a:rPr>
              <a:t>Modelos utilizados</a:t>
            </a:r>
          </a:p>
          <a:p>
            <a:pPr algn="l" marL="1057900" indent="-528950" lvl="1">
              <a:lnSpc>
                <a:spcPts val="4899"/>
              </a:lnSpc>
              <a:buAutoNum type="arabicPeriod" startAt="1"/>
            </a:pPr>
            <a:r>
              <a:rPr lang="en-US" sz="4899">
                <a:solidFill>
                  <a:srgbClr val="031040"/>
                </a:solidFill>
                <a:latin typeface="Saira"/>
                <a:ea typeface="Saira"/>
                <a:cs typeface="Saira"/>
                <a:sym typeface="Saira"/>
              </a:rPr>
              <a:t>Presentación de la solución</a:t>
            </a:r>
          </a:p>
          <a:p>
            <a:pPr algn="l" marL="1057900" indent="-528950" lvl="1">
              <a:lnSpc>
                <a:spcPts val="4899"/>
              </a:lnSpc>
              <a:buAutoNum type="arabicPeriod" startAt="1"/>
            </a:pPr>
            <a:r>
              <a:rPr lang="en-US" sz="4899">
                <a:solidFill>
                  <a:srgbClr val="031040"/>
                </a:solidFill>
                <a:latin typeface="Saira"/>
                <a:ea typeface="Saira"/>
                <a:cs typeface="Saira"/>
                <a:sym typeface="Saira"/>
              </a:rPr>
              <a:t>Resultados</a:t>
            </a:r>
          </a:p>
          <a:p>
            <a:pPr algn="l" marL="1057900" indent="-528950" lvl="1">
              <a:lnSpc>
                <a:spcPts val="4899"/>
              </a:lnSpc>
              <a:buAutoNum type="arabicPeriod" startAt="1"/>
            </a:pPr>
            <a:r>
              <a:rPr lang="en-US" sz="4899">
                <a:solidFill>
                  <a:srgbClr val="031040"/>
                </a:solidFill>
                <a:latin typeface="Saira"/>
                <a:ea typeface="Saira"/>
                <a:cs typeface="Saira"/>
                <a:sym typeface="Saira"/>
              </a:rPr>
              <a:t>Conclusiones</a:t>
            </a:r>
          </a:p>
          <a:p>
            <a:pPr algn="l">
              <a:lnSpc>
                <a:spcPts val="3099"/>
              </a:lnSpc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E0E0E1">
                <a:alpha val="100000"/>
              </a:srgbClr>
            </a:gs>
            <a:gs pos="100000">
              <a:srgbClr val="FFFF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8897647"/>
            <a:ext cx="870369" cy="360653"/>
            <a:chOff x="0" y="0"/>
            <a:chExt cx="980772" cy="406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80772" cy="406400"/>
            </a:xfrm>
            <a:custGeom>
              <a:avLst/>
              <a:gdLst/>
              <a:ahLst/>
              <a:cxnLst/>
              <a:rect r="r" b="b" t="t" l="l"/>
              <a:pathLst>
                <a:path h="406400" w="980772">
                  <a:moveTo>
                    <a:pt x="777572" y="0"/>
                  </a:moveTo>
                  <a:cubicBezTo>
                    <a:pt x="889796" y="0"/>
                    <a:pt x="980772" y="90976"/>
                    <a:pt x="980772" y="203200"/>
                  </a:cubicBezTo>
                  <a:cubicBezTo>
                    <a:pt x="980772" y="315424"/>
                    <a:pt x="889796" y="406400"/>
                    <a:pt x="777572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31040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980772" cy="434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368236" y="8934975"/>
            <a:ext cx="191298" cy="285996"/>
          </a:xfrm>
          <a:custGeom>
            <a:avLst/>
            <a:gdLst/>
            <a:ahLst/>
            <a:cxnLst/>
            <a:rect r="r" b="b" t="t" l="l"/>
            <a:pathLst>
              <a:path h="285996" w="191298">
                <a:moveTo>
                  <a:pt x="0" y="0"/>
                </a:moveTo>
                <a:lnTo>
                  <a:pt x="191298" y="0"/>
                </a:lnTo>
                <a:lnTo>
                  <a:pt x="191298" y="285997"/>
                </a:lnTo>
                <a:lnTo>
                  <a:pt x="0" y="2859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9849754" y="3009438"/>
            <a:ext cx="6636800" cy="2701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6999" b="true">
                <a:solidFill>
                  <a:srgbClr val="091E69"/>
                </a:solidFill>
                <a:latin typeface="Saira Bold"/>
                <a:ea typeface="Saira Bold"/>
                <a:cs typeface="Saira Bold"/>
                <a:sym typeface="Saira Bold"/>
              </a:rPr>
              <a:t>CONOCIENDO AL CLIENTE</a:t>
            </a:r>
          </a:p>
          <a:p>
            <a:pPr algn="l">
              <a:lnSpc>
                <a:spcPts val="6999"/>
              </a:lnSpc>
            </a:pPr>
          </a:p>
        </p:txBody>
      </p:sp>
      <p:sp>
        <p:nvSpPr>
          <p:cNvPr name="Freeform 7" id="7"/>
          <p:cNvSpPr/>
          <p:nvPr/>
        </p:nvSpPr>
        <p:spPr>
          <a:xfrm flipH="false" flipV="false" rot="-2929728">
            <a:off x="-2777377" y="3264623"/>
            <a:ext cx="4248738" cy="4041612"/>
          </a:xfrm>
          <a:custGeom>
            <a:avLst/>
            <a:gdLst/>
            <a:ahLst/>
            <a:cxnLst/>
            <a:rect r="r" b="b" t="t" l="l"/>
            <a:pathLst>
              <a:path h="4041612" w="4248738">
                <a:moveTo>
                  <a:pt x="0" y="0"/>
                </a:moveTo>
                <a:lnTo>
                  <a:pt x="4248738" y="0"/>
                </a:lnTo>
                <a:lnTo>
                  <a:pt x="4248738" y="4041612"/>
                </a:lnTo>
                <a:lnTo>
                  <a:pt x="0" y="40416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2929728">
            <a:off x="15620937" y="-992106"/>
            <a:ext cx="4248738" cy="4041612"/>
          </a:xfrm>
          <a:custGeom>
            <a:avLst/>
            <a:gdLst/>
            <a:ahLst/>
            <a:cxnLst/>
            <a:rect r="r" b="b" t="t" l="l"/>
            <a:pathLst>
              <a:path h="4041612" w="4248738">
                <a:moveTo>
                  <a:pt x="0" y="0"/>
                </a:moveTo>
                <a:lnTo>
                  <a:pt x="4248738" y="0"/>
                </a:lnTo>
                <a:lnTo>
                  <a:pt x="4248738" y="4041612"/>
                </a:lnTo>
                <a:lnTo>
                  <a:pt x="0" y="40416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1268508">
            <a:off x="16588693" y="7940611"/>
            <a:ext cx="4248738" cy="4041612"/>
          </a:xfrm>
          <a:custGeom>
            <a:avLst/>
            <a:gdLst/>
            <a:ahLst/>
            <a:cxnLst/>
            <a:rect r="r" b="b" t="t" l="l"/>
            <a:pathLst>
              <a:path h="4041612" w="4248738">
                <a:moveTo>
                  <a:pt x="0" y="0"/>
                </a:moveTo>
                <a:lnTo>
                  <a:pt x="4248738" y="0"/>
                </a:lnTo>
                <a:lnTo>
                  <a:pt x="4248738" y="4041612"/>
                </a:lnTo>
                <a:lnTo>
                  <a:pt x="0" y="40416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6384490" y="1452555"/>
            <a:ext cx="2560943" cy="768283"/>
          </a:xfrm>
          <a:custGeom>
            <a:avLst/>
            <a:gdLst/>
            <a:ahLst/>
            <a:cxnLst/>
            <a:rect r="r" b="b" t="t" l="l"/>
            <a:pathLst>
              <a:path h="768283" w="2560943">
                <a:moveTo>
                  <a:pt x="0" y="0"/>
                </a:moveTo>
                <a:lnTo>
                  <a:pt x="2560942" y="0"/>
                </a:lnTo>
                <a:lnTo>
                  <a:pt x="2560942" y="768283"/>
                </a:lnTo>
                <a:lnTo>
                  <a:pt x="0" y="76828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3554117" y="5799115"/>
            <a:ext cx="4785920" cy="2686098"/>
          </a:xfrm>
          <a:custGeom>
            <a:avLst/>
            <a:gdLst/>
            <a:ahLst/>
            <a:cxnLst/>
            <a:rect r="r" b="b" t="t" l="l"/>
            <a:pathLst>
              <a:path h="2686098" w="4785920">
                <a:moveTo>
                  <a:pt x="0" y="0"/>
                </a:moveTo>
                <a:lnTo>
                  <a:pt x="4785920" y="0"/>
                </a:lnTo>
                <a:lnTo>
                  <a:pt x="4785920" y="2686097"/>
                </a:lnTo>
                <a:lnTo>
                  <a:pt x="0" y="268609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5329259" y="2788337"/>
            <a:ext cx="3010778" cy="3010778"/>
          </a:xfrm>
          <a:custGeom>
            <a:avLst/>
            <a:gdLst/>
            <a:ahLst/>
            <a:cxnLst/>
            <a:rect r="r" b="b" t="t" l="l"/>
            <a:pathLst>
              <a:path h="3010778" w="3010778">
                <a:moveTo>
                  <a:pt x="0" y="0"/>
                </a:moveTo>
                <a:lnTo>
                  <a:pt x="3010778" y="0"/>
                </a:lnTo>
                <a:lnTo>
                  <a:pt x="3010778" y="3010778"/>
                </a:lnTo>
                <a:lnTo>
                  <a:pt x="0" y="301077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463885" y="2516691"/>
            <a:ext cx="3460210" cy="4229146"/>
          </a:xfrm>
          <a:custGeom>
            <a:avLst/>
            <a:gdLst/>
            <a:ahLst/>
            <a:cxnLst/>
            <a:rect r="r" b="b" t="t" l="l"/>
            <a:pathLst>
              <a:path h="4229146" w="3460210">
                <a:moveTo>
                  <a:pt x="0" y="0"/>
                </a:moveTo>
                <a:lnTo>
                  <a:pt x="3460210" y="0"/>
                </a:lnTo>
                <a:lnTo>
                  <a:pt x="3460210" y="4229146"/>
                </a:lnTo>
                <a:lnTo>
                  <a:pt x="0" y="422914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028700" y="1452555"/>
            <a:ext cx="2436271" cy="803969"/>
          </a:xfrm>
          <a:custGeom>
            <a:avLst/>
            <a:gdLst/>
            <a:ahLst/>
            <a:cxnLst/>
            <a:rect r="r" b="b" t="t" l="l"/>
            <a:pathLst>
              <a:path h="803969" w="2436271">
                <a:moveTo>
                  <a:pt x="0" y="0"/>
                </a:moveTo>
                <a:lnTo>
                  <a:pt x="2436271" y="0"/>
                </a:lnTo>
                <a:lnTo>
                  <a:pt x="2436271" y="803969"/>
                </a:lnTo>
                <a:lnTo>
                  <a:pt x="0" y="80396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3692300" y="1452555"/>
            <a:ext cx="2463589" cy="803969"/>
          </a:xfrm>
          <a:custGeom>
            <a:avLst/>
            <a:gdLst/>
            <a:ahLst/>
            <a:cxnLst/>
            <a:rect r="r" b="b" t="t" l="l"/>
            <a:pathLst>
              <a:path h="803969" w="2463589">
                <a:moveTo>
                  <a:pt x="0" y="0"/>
                </a:moveTo>
                <a:lnTo>
                  <a:pt x="2463590" y="0"/>
                </a:lnTo>
                <a:lnTo>
                  <a:pt x="2463590" y="803969"/>
                </a:lnTo>
                <a:lnTo>
                  <a:pt x="0" y="80396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-13094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2085816" y="8999739"/>
            <a:ext cx="361652" cy="2422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20"/>
              </a:lnSpc>
            </a:pPr>
            <a:r>
              <a:rPr lang="en-US" sz="2189">
                <a:solidFill>
                  <a:srgbClr val="031040"/>
                </a:solidFill>
                <a:latin typeface="Saira"/>
                <a:ea typeface="Saira"/>
                <a:cs typeface="Saira"/>
                <a:sym typeface="Saira"/>
              </a:rPr>
              <a:t>03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7848399" y="47625"/>
            <a:ext cx="439601" cy="318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400"/>
              </a:lnSpc>
              <a:spcBef>
                <a:spcPct val="0"/>
              </a:spcBef>
            </a:pPr>
            <a:r>
              <a:rPr lang="en-US" sz="2400">
                <a:solidFill>
                  <a:srgbClr val="031040"/>
                </a:solidFill>
                <a:latin typeface="Saira"/>
                <a:ea typeface="Saira"/>
                <a:cs typeface="Saira"/>
                <a:sym typeface="Saira"/>
              </a:rPr>
              <a:t>CC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034722" y="5054832"/>
            <a:ext cx="8554419" cy="34486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99"/>
              </a:lnSpc>
            </a:pPr>
          </a:p>
          <a:p>
            <a:pPr algn="l" marL="734055" indent="-367027" lvl="1">
              <a:lnSpc>
                <a:spcPts val="3399"/>
              </a:lnSpc>
              <a:buFont typeface="Arial"/>
              <a:buChar char="•"/>
            </a:pPr>
            <a:r>
              <a:rPr lang="en-US" sz="3399">
                <a:solidFill>
                  <a:srgbClr val="031040"/>
                </a:solidFill>
                <a:latin typeface="Saira"/>
                <a:ea typeface="Saira"/>
                <a:cs typeface="Saira"/>
                <a:sym typeface="Saira"/>
              </a:rPr>
              <a:t>Holding de 3 empresas</a:t>
            </a:r>
          </a:p>
          <a:p>
            <a:pPr algn="l">
              <a:lnSpc>
                <a:spcPts val="3399"/>
              </a:lnSpc>
            </a:pPr>
          </a:p>
          <a:p>
            <a:pPr algn="l" marL="734055" indent="-367027" lvl="1">
              <a:lnSpc>
                <a:spcPts val="3399"/>
              </a:lnSpc>
              <a:buFont typeface="Arial"/>
              <a:buChar char="•"/>
            </a:pPr>
            <a:r>
              <a:rPr lang="en-US" sz="3399">
                <a:solidFill>
                  <a:srgbClr val="031040"/>
                </a:solidFill>
                <a:latin typeface="Saira"/>
                <a:ea typeface="Saira"/>
                <a:cs typeface="Saira"/>
                <a:sym typeface="Saira"/>
              </a:rPr>
              <a:t>Importadores directos desde China</a:t>
            </a:r>
          </a:p>
          <a:p>
            <a:pPr algn="l">
              <a:lnSpc>
                <a:spcPts val="3399"/>
              </a:lnSpc>
            </a:pPr>
          </a:p>
          <a:p>
            <a:pPr algn="l" marL="734055" indent="-367027" lvl="1">
              <a:lnSpc>
                <a:spcPts val="3399"/>
              </a:lnSpc>
              <a:buFont typeface="Arial"/>
              <a:buChar char="•"/>
            </a:pPr>
            <a:r>
              <a:rPr lang="en-US" sz="3399">
                <a:solidFill>
                  <a:srgbClr val="031040"/>
                </a:solidFill>
                <a:latin typeface="Saira"/>
                <a:ea typeface="Saira"/>
                <a:cs typeface="Saira"/>
                <a:sym typeface="Saira"/>
              </a:rPr>
              <a:t>Ventas mayoristas y por e-commerce</a:t>
            </a:r>
          </a:p>
          <a:p>
            <a:pPr algn="l">
              <a:lnSpc>
                <a:spcPts val="3399"/>
              </a:lnSpc>
            </a:pPr>
          </a:p>
          <a:p>
            <a:pPr algn="l">
              <a:lnSpc>
                <a:spcPts val="339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E0E0E1">
                <a:alpha val="100000"/>
              </a:srgbClr>
            </a:gs>
            <a:gs pos="100000">
              <a:srgbClr val="FFFF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8897647"/>
            <a:ext cx="870369" cy="360653"/>
            <a:chOff x="0" y="0"/>
            <a:chExt cx="980772" cy="406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80772" cy="406400"/>
            </a:xfrm>
            <a:custGeom>
              <a:avLst/>
              <a:gdLst/>
              <a:ahLst/>
              <a:cxnLst/>
              <a:rect r="r" b="b" t="t" l="l"/>
              <a:pathLst>
                <a:path h="406400" w="980772">
                  <a:moveTo>
                    <a:pt x="777572" y="0"/>
                  </a:moveTo>
                  <a:cubicBezTo>
                    <a:pt x="889796" y="0"/>
                    <a:pt x="980772" y="90976"/>
                    <a:pt x="980772" y="203200"/>
                  </a:cubicBezTo>
                  <a:cubicBezTo>
                    <a:pt x="980772" y="315424"/>
                    <a:pt x="889796" y="406400"/>
                    <a:pt x="777572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31040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980772" cy="434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368236" y="8934975"/>
            <a:ext cx="191298" cy="285996"/>
          </a:xfrm>
          <a:custGeom>
            <a:avLst/>
            <a:gdLst/>
            <a:ahLst/>
            <a:cxnLst/>
            <a:rect r="r" b="b" t="t" l="l"/>
            <a:pathLst>
              <a:path h="285996" w="191298">
                <a:moveTo>
                  <a:pt x="0" y="0"/>
                </a:moveTo>
                <a:lnTo>
                  <a:pt x="191298" y="0"/>
                </a:lnTo>
                <a:lnTo>
                  <a:pt x="191298" y="285997"/>
                </a:lnTo>
                <a:lnTo>
                  <a:pt x="0" y="2859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-10800000">
            <a:off x="2580635" y="1495321"/>
            <a:ext cx="13487490" cy="7296359"/>
            <a:chOff x="0" y="0"/>
            <a:chExt cx="3552261" cy="192167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552261" cy="1921675"/>
            </a:xfrm>
            <a:custGeom>
              <a:avLst/>
              <a:gdLst/>
              <a:ahLst/>
              <a:cxnLst/>
              <a:rect r="r" b="b" t="t" l="l"/>
              <a:pathLst>
                <a:path h="1921675" w="3552261">
                  <a:moveTo>
                    <a:pt x="31570" y="0"/>
                  </a:moveTo>
                  <a:lnTo>
                    <a:pt x="3520690" y="0"/>
                  </a:lnTo>
                  <a:cubicBezTo>
                    <a:pt x="3529063" y="0"/>
                    <a:pt x="3537093" y="3326"/>
                    <a:pt x="3543014" y="9247"/>
                  </a:cubicBezTo>
                  <a:cubicBezTo>
                    <a:pt x="3548935" y="15167"/>
                    <a:pt x="3552261" y="23197"/>
                    <a:pt x="3552261" y="31570"/>
                  </a:cubicBezTo>
                  <a:lnTo>
                    <a:pt x="3552261" y="1890104"/>
                  </a:lnTo>
                  <a:cubicBezTo>
                    <a:pt x="3552261" y="1898477"/>
                    <a:pt x="3548935" y="1906507"/>
                    <a:pt x="3543014" y="1912428"/>
                  </a:cubicBezTo>
                  <a:cubicBezTo>
                    <a:pt x="3537093" y="1918349"/>
                    <a:pt x="3529063" y="1921675"/>
                    <a:pt x="3520690" y="1921675"/>
                  </a:cubicBezTo>
                  <a:lnTo>
                    <a:pt x="31570" y="1921675"/>
                  </a:lnTo>
                  <a:cubicBezTo>
                    <a:pt x="23197" y="1921675"/>
                    <a:pt x="15167" y="1918349"/>
                    <a:pt x="9247" y="1912428"/>
                  </a:cubicBezTo>
                  <a:cubicBezTo>
                    <a:pt x="3326" y="1906507"/>
                    <a:pt x="0" y="1898477"/>
                    <a:pt x="0" y="1890104"/>
                  </a:cubicBezTo>
                  <a:lnTo>
                    <a:pt x="0" y="31570"/>
                  </a:lnTo>
                  <a:cubicBezTo>
                    <a:pt x="0" y="23197"/>
                    <a:pt x="3326" y="15167"/>
                    <a:pt x="9247" y="9247"/>
                  </a:cubicBezTo>
                  <a:cubicBezTo>
                    <a:pt x="15167" y="3326"/>
                    <a:pt x="23197" y="0"/>
                    <a:pt x="3157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E0E0E1"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0" y="85725"/>
              <a:ext cx="3552261" cy="1835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620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-2929728">
            <a:off x="-1208805" y="-1265201"/>
            <a:ext cx="5591476" cy="5318891"/>
          </a:xfrm>
          <a:custGeom>
            <a:avLst/>
            <a:gdLst/>
            <a:ahLst/>
            <a:cxnLst/>
            <a:rect r="r" b="b" t="t" l="l"/>
            <a:pathLst>
              <a:path h="5318891" w="5591476">
                <a:moveTo>
                  <a:pt x="0" y="0"/>
                </a:moveTo>
                <a:lnTo>
                  <a:pt x="5591476" y="0"/>
                </a:lnTo>
                <a:lnTo>
                  <a:pt x="5591476" y="5318891"/>
                </a:lnTo>
                <a:lnTo>
                  <a:pt x="0" y="531889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8431877" y="1793525"/>
            <a:ext cx="892503" cy="892503"/>
          </a:xfrm>
          <a:custGeom>
            <a:avLst/>
            <a:gdLst/>
            <a:ahLst/>
            <a:cxnLst/>
            <a:rect r="r" b="b" t="t" l="l"/>
            <a:pathLst>
              <a:path h="892503" w="892503">
                <a:moveTo>
                  <a:pt x="0" y="0"/>
                </a:moveTo>
                <a:lnTo>
                  <a:pt x="892503" y="0"/>
                </a:lnTo>
                <a:lnTo>
                  <a:pt x="892503" y="892503"/>
                </a:lnTo>
                <a:lnTo>
                  <a:pt x="0" y="89250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1" id="11"/>
          <p:cNvSpPr txBox="true"/>
          <p:nvPr/>
        </p:nvSpPr>
        <p:spPr>
          <a:xfrm rot="0">
            <a:off x="1586933" y="152400"/>
            <a:ext cx="15114134" cy="10147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99"/>
              </a:lnSpc>
            </a:pPr>
            <a:r>
              <a:rPr lang="en-US" b="true" sz="7699">
                <a:solidFill>
                  <a:srgbClr val="091E69"/>
                </a:solidFill>
                <a:latin typeface="Saira Bold"/>
                <a:ea typeface="Saira Bold"/>
                <a:cs typeface="Saira Bold"/>
                <a:sym typeface="Saira Bold"/>
              </a:rPr>
              <a:t>PROBLEMÁTICA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085816" y="8999739"/>
            <a:ext cx="494820" cy="2422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20"/>
              </a:lnSpc>
            </a:pPr>
            <a:r>
              <a:rPr lang="en-US" sz="2189">
                <a:solidFill>
                  <a:srgbClr val="031040"/>
                </a:solidFill>
                <a:latin typeface="Saira"/>
                <a:ea typeface="Saira"/>
                <a:cs typeface="Saira"/>
                <a:sym typeface="Saira"/>
              </a:rPr>
              <a:t>05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-2929728">
            <a:off x="16196692" y="7787542"/>
            <a:ext cx="4248738" cy="4041612"/>
          </a:xfrm>
          <a:custGeom>
            <a:avLst/>
            <a:gdLst/>
            <a:ahLst/>
            <a:cxnLst/>
            <a:rect r="r" b="b" t="t" l="l"/>
            <a:pathLst>
              <a:path h="4041612" w="4248738">
                <a:moveTo>
                  <a:pt x="0" y="0"/>
                </a:moveTo>
                <a:lnTo>
                  <a:pt x="4248738" y="0"/>
                </a:lnTo>
                <a:lnTo>
                  <a:pt x="4248738" y="4041612"/>
                </a:lnTo>
                <a:lnTo>
                  <a:pt x="0" y="40416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2910907" y="4139480"/>
            <a:ext cx="12653364" cy="44056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99"/>
              </a:lnSpc>
            </a:pPr>
          </a:p>
          <a:p>
            <a:pPr algn="ctr" marL="690876" indent="-345438" lvl="1">
              <a:lnSpc>
                <a:spcPts val="3199"/>
              </a:lnSpc>
              <a:buFont typeface="Arial"/>
              <a:buChar char="•"/>
            </a:pPr>
            <a:r>
              <a:rPr lang="en-US" sz="3199">
                <a:solidFill>
                  <a:srgbClr val="031040"/>
                </a:solidFill>
                <a:latin typeface="Saira"/>
                <a:ea typeface="Saira"/>
                <a:cs typeface="Saira"/>
                <a:sym typeface="Saira"/>
              </a:rPr>
              <a:t>El proceso actual depende fuertemente de la intuición de los equipos comerciales y de compra.</a:t>
            </a:r>
          </a:p>
          <a:p>
            <a:pPr algn="ctr">
              <a:lnSpc>
                <a:spcPts val="3199"/>
              </a:lnSpc>
            </a:pPr>
          </a:p>
          <a:p>
            <a:pPr algn="ctr">
              <a:lnSpc>
                <a:spcPts val="3199"/>
              </a:lnSpc>
            </a:pPr>
          </a:p>
          <a:p>
            <a:pPr algn="ctr" marL="690876" indent="-345438" lvl="1">
              <a:lnSpc>
                <a:spcPts val="3199"/>
              </a:lnSpc>
              <a:buFont typeface="Arial"/>
              <a:buChar char="•"/>
            </a:pPr>
            <a:r>
              <a:rPr lang="en-US" sz="3199">
                <a:solidFill>
                  <a:srgbClr val="031040"/>
                </a:solidFill>
                <a:latin typeface="Saira"/>
                <a:ea typeface="Saira"/>
                <a:cs typeface="Saira"/>
                <a:sym typeface="Saira"/>
              </a:rPr>
              <a:t>Ausencia de una herramienta de apoyo para planificar el pedido</a:t>
            </a:r>
          </a:p>
          <a:p>
            <a:pPr algn="ctr">
              <a:lnSpc>
                <a:spcPts val="3199"/>
              </a:lnSpc>
            </a:pPr>
          </a:p>
          <a:p>
            <a:pPr algn="ctr">
              <a:lnSpc>
                <a:spcPts val="3199"/>
              </a:lnSpc>
            </a:pPr>
          </a:p>
          <a:p>
            <a:pPr algn="ctr" marL="690876" indent="-345438" lvl="1">
              <a:lnSpc>
                <a:spcPts val="3199"/>
              </a:lnSpc>
              <a:spcBef>
                <a:spcPct val="0"/>
              </a:spcBef>
              <a:buFont typeface="Arial"/>
              <a:buChar char="•"/>
            </a:pPr>
            <a:r>
              <a:rPr lang="en-US" sz="3199">
                <a:solidFill>
                  <a:srgbClr val="031040"/>
                </a:solidFill>
                <a:latin typeface="Saira"/>
                <a:ea typeface="Saira"/>
                <a:cs typeface="Saira"/>
                <a:sym typeface="Saira"/>
              </a:rPr>
              <a:t>Exceso de stock del 40% en modelos que no logran ventas esperadas, generando costos de almacenamiento y pérdidas por liquidaciones.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910907" y="2895578"/>
            <a:ext cx="12490505" cy="10350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00"/>
              </a:lnSpc>
            </a:pPr>
            <a:r>
              <a:rPr lang="en-US" b="true" sz="4000">
                <a:solidFill>
                  <a:srgbClr val="091E69"/>
                </a:solidFill>
                <a:latin typeface="Saira Bold"/>
                <a:ea typeface="Saira Bold"/>
                <a:cs typeface="Saira Bold"/>
                <a:sym typeface="Saira Bold"/>
              </a:rPr>
              <a:t>DIFICULTAD  EN SU PROCESO DE PLANIFICACIÓN DE COMPRAS A PROVEEDORES EN CHINA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7848399" y="47625"/>
            <a:ext cx="439601" cy="318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400"/>
              </a:lnSpc>
              <a:spcBef>
                <a:spcPct val="0"/>
              </a:spcBef>
            </a:pPr>
            <a:r>
              <a:rPr lang="en-US" sz="2400">
                <a:solidFill>
                  <a:srgbClr val="031040"/>
                </a:solidFill>
                <a:latin typeface="Saira"/>
                <a:ea typeface="Saira"/>
                <a:cs typeface="Saira"/>
                <a:sym typeface="Saira"/>
              </a:rPr>
              <a:t>CG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E0E0E1">
                <a:alpha val="100000"/>
              </a:srgbClr>
            </a:gs>
            <a:gs pos="100000">
              <a:srgbClr val="FFFF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8897647"/>
            <a:ext cx="870369" cy="360653"/>
            <a:chOff x="0" y="0"/>
            <a:chExt cx="980772" cy="406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80772" cy="406400"/>
            </a:xfrm>
            <a:custGeom>
              <a:avLst/>
              <a:gdLst/>
              <a:ahLst/>
              <a:cxnLst/>
              <a:rect r="r" b="b" t="t" l="l"/>
              <a:pathLst>
                <a:path h="406400" w="980772">
                  <a:moveTo>
                    <a:pt x="777572" y="0"/>
                  </a:moveTo>
                  <a:cubicBezTo>
                    <a:pt x="889796" y="0"/>
                    <a:pt x="980772" y="90976"/>
                    <a:pt x="980772" y="203200"/>
                  </a:cubicBezTo>
                  <a:cubicBezTo>
                    <a:pt x="980772" y="315424"/>
                    <a:pt x="889796" y="406400"/>
                    <a:pt x="777572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31040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980772" cy="434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368236" y="8934975"/>
            <a:ext cx="191298" cy="285996"/>
          </a:xfrm>
          <a:custGeom>
            <a:avLst/>
            <a:gdLst/>
            <a:ahLst/>
            <a:cxnLst/>
            <a:rect r="r" b="b" t="t" l="l"/>
            <a:pathLst>
              <a:path h="285996" w="191298">
                <a:moveTo>
                  <a:pt x="0" y="0"/>
                </a:moveTo>
                <a:lnTo>
                  <a:pt x="191298" y="0"/>
                </a:lnTo>
                <a:lnTo>
                  <a:pt x="191298" y="285997"/>
                </a:lnTo>
                <a:lnTo>
                  <a:pt x="0" y="2859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786811" y="3101322"/>
            <a:ext cx="5270813" cy="39160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77"/>
              </a:lnSpc>
            </a:pPr>
            <a:r>
              <a:rPr lang="en-US" sz="3698" b="true">
                <a:solidFill>
                  <a:srgbClr val="031040"/>
                </a:solidFill>
                <a:latin typeface="Saira Bold"/>
                <a:ea typeface="Saira Bold"/>
                <a:cs typeface="Saira Bold"/>
                <a:sym typeface="Saira Bold"/>
              </a:rPr>
              <a:t>GENERAL </a:t>
            </a:r>
          </a:p>
          <a:p>
            <a:pPr algn="ctr">
              <a:lnSpc>
                <a:spcPts val="5177"/>
              </a:lnSpc>
            </a:pPr>
            <a:r>
              <a:rPr lang="en-US" sz="3698">
                <a:solidFill>
                  <a:srgbClr val="031040"/>
                </a:solidFill>
                <a:latin typeface="Saira"/>
                <a:ea typeface="Saira"/>
                <a:cs typeface="Saira"/>
                <a:sym typeface="Saira"/>
              </a:rPr>
              <a:t>Predecir ventas de calzado a de 6 a 12 meses para apoyar la toma de decisiones de compra.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-4587769">
            <a:off x="15620937" y="-992106"/>
            <a:ext cx="4248738" cy="4041612"/>
          </a:xfrm>
          <a:custGeom>
            <a:avLst/>
            <a:gdLst/>
            <a:ahLst/>
            <a:cxnLst/>
            <a:rect r="r" b="b" t="t" l="l"/>
            <a:pathLst>
              <a:path h="4041612" w="4248738">
                <a:moveTo>
                  <a:pt x="0" y="0"/>
                </a:moveTo>
                <a:lnTo>
                  <a:pt x="4248738" y="0"/>
                </a:lnTo>
                <a:lnTo>
                  <a:pt x="4248738" y="4041612"/>
                </a:lnTo>
                <a:lnTo>
                  <a:pt x="0" y="40416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4784708">
            <a:off x="4490860" y="7572460"/>
            <a:ext cx="5492115" cy="5224374"/>
          </a:xfrm>
          <a:custGeom>
            <a:avLst/>
            <a:gdLst/>
            <a:ahLst/>
            <a:cxnLst/>
            <a:rect r="r" b="b" t="t" l="l"/>
            <a:pathLst>
              <a:path h="5224374" w="5492115">
                <a:moveTo>
                  <a:pt x="0" y="0"/>
                </a:moveTo>
                <a:lnTo>
                  <a:pt x="5492115" y="0"/>
                </a:lnTo>
                <a:lnTo>
                  <a:pt x="5492115" y="5224374"/>
                </a:lnTo>
                <a:lnTo>
                  <a:pt x="0" y="522437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6181450" y="2902616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28700" y="983709"/>
            <a:ext cx="6691666" cy="12441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378"/>
              </a:lnSpc>
            </a:pPr>
            <a:r>
              <a:rPr lang="en-US" sz="9378" b="true">
                <a:solidFill>
                  <a:srgbClr val="091E69"/>
                </a:solidFill>
                <a:latin typeface="Saira Bold"/>
                <a:ea typeface="Saira Bold"/>
                <a:cs typeface="Saira Bold"/>
                <a:sym typeface="Saira Bold"/>
              </a:rPr>
              <a:t>OBJETIVOS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081834" y="8999739"/>
            <a:ext cx="369615" cy="2422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20"/>
              </a:lnSpc>
            </a:pPr>
            <a:r>
              <a:rPr lang="en-US" sz="2189">
                <a:solidFill>
                  <a:srgbClr val="031040"/>
                </a:solidFill>
                <a:latin typeface="Saira"/>
                <a:ea typeface="Saira"/>
                <a:cs typeface="Saira"/>
                <a:sym typeface="Saira"/>
              </a:rPr>
              <a:t>06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420075" y="2772710"/>
            <a:ext cx="7743825" cy="45733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77"/>
              </a:lnSpc>
            </a:pPr>
            <a:r>
              <a:rPr lang="en-US" sz="3698" b="true">
                <a:solidFill>
                  <a:srgbClr val="031040"/>
                </a:solidFill>
                <a:latin typeface="Saira Bold"/>
                <a:ea typeface="Saira Bold"/>
                <a:cs typeface="Saira Bold"/>
                <a:sym typeface="Saira Bold"/>
              </a:rPr>
              <a:t>ESPECÍFICOS</a:t>
            </a:r>
          </a:p>
          <a:p>
            <a:pPr algn="l" marL="798418" indent="-399209" lvl="1">
              <a:lnSpc>
                <a:spcPts val="5177"/>
              </a:lnSpc>
              <a:buFont typeface="Arial"/>
              <a:buChar char="•"/>
            </a:pPr>
            <a:r>
              <a:rPr lang="en-US" sz="3698">
                <a:solidFill>
                  <a:srgbClr val="031040"/>
                </a:solidFill>
                <a:latin typeface="Saira"/>
                <a:ea typeface="Saira"/>
                <a:cs typeface="Saira"/>
                <a:sym typeface="Saira"/>
              </a:rPr>
              <a:t>Diseñar un modelo predictivo ML.</a:t>
            </a:r>
          </a:p>
          <a:p>
            <a:pPr algn="l" marL="798418" indent="-399209" lvl="1">
              <a:lnSpc>
                <a:spcPts val="5177"/>
              </a:lnSpc>
              <a:buFont typeface="Arial"/>
              <a:buChar char="•"/>
            </a:pPr>
            <a:r>
              <a:rPr lang="en-US" sz="3698">
                <a:solidFill>
                  <a:srgbClr val="031040"/>
                </a:solidFill>
                <a:latin typeface="Saira"/>
                <a:ea typeface="Saira"/>
                <a:cs typeface="Saira"/>
                <a:sym typeface="Saira"/>
              </a:rPr>
              <a:t>Automatizar el pipeline </a:t>
            </a:r>
          </a:p>
          <a:p>
            <a:pPr algn="l" marL="798418" indent="-399209" lvl="1">
              <a:lnSpc>
                <a:spcPts val="5177"/>
              </a:lnSpc>
              <a:buFont typeface="Arial"/>
              <a:buChar char="•"/>
            </a:pPr>
            <a:r>
              <a:rPr lang="en-US" sz="3698">
                <a:solidFill>
                  <a:srgbClr val="031040"/>
                </a:solidFill>
                <a:latin typeface="Saira"/>
                <a:ea typeface="Saira"/>
                <a:cs typeface="Saira"/>
                <a:sym typeface="Saira"/>
              </a:rPr>
              <a:t>D</a:t>
            </a:r>
            <a:r>
              <a:rPr lang="en-US" sz="3698">
                <a:solidFill>
                  <a:srgbClr val="031040"/>
                </a:solidFill>
                <a:latin typeface="Saira"/>
                <a:ea typeface="Saira"/>
                <a:cs typeface="Saira"/>
                <a:sym typeface="Saira"/>
              </a:rPr>
              <a:t>esplegar dashboards en intranet ARISTO.</a:t>
            </a:r>
          </a:p>
          <a:p>
            <a:pPr algn="l" marL="798418" indent="-399209" lvl="1">
              <a:lnSpc>
                <a:spcPts val="5177"/>
              </a:lnSpc>
              <a:buFont typeface="Arial"/>
              <a:buChar char="•"/>
            </a:pPr>
            <a:r>
              <a:rPr lang="en-US" sz="3698">
                <a:solidFill>
                  <a:srgbClr val="031040"/>
                </a:solidFill>
                <a:latin typeface="Saira"/>
                <a:ea typeface="Saira"/>
                <a:cs typeface="Saira"/>
                <a:sym typeface="Saira"/>
              </a:rPr>
              <a:t>Ocupar servidores On-premise.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7848399" y="47625"/>
            <a:ext cx="439601" cy="318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400"/>
              </a:lnSpc>
              <a:spcBef>
                <a:spcPct val="0"/>
              </a:spcBef>
            </a:pPr>
            <a:r>
              <a:rPr lang="en-US" sz="2400">
                <a:solidFill>
                  <a:srgbClr val="031040"/>
                </a:solidFill>
                <a:latin typeface="Saira"/>
                <a:ea typeface="Saira"/>
                <a:cs typeface="Saira"/>
                <a:sym typeface="Saira"/>
              </a:rPr>
              <a:t>DF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E0E0E1">
                <a:alpha val="100000"/>
              </a:srgbClr>
            </a:gs>
            <a:gs pos="100000">
              <a:srgbClr val="FFFF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8897647"/>
            <a:ext cx="870369" cy="360653"/>
            <a:chOff x="0" y="0"/>
            <a:chExt cx="980772" cy="406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80772" cy="406400"/>
            </a:xfrm>
            <a:custGeom>
              <a:avLst/>
              <a:gdLst/>
              <a:ahLst/>
              <a:cxnLst/>
              <a:rect r="r" b="b" t="t" l="l"/>
              <a:pathLst>
                <a:path h="406400" w="980772">
                  <a:moveTo>
                    <a:pt x="777572" y="0"/>
                  </a:moveTo>
                  <a:cubicBezTo>
                    <a:pt x="889796" y="0"/>
                    <a:pt x="980772" y="90976"/>
                    <a:pt x="980772" y="203200"/>
                  </a:cubicBezTo>
                  <a:cubicBezTo>
                    <a:pt x="980772" y="315424"/>
                    <a:pt x="889796" y="406400"/>
                    <a:pt x="777572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31040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980772" cy="434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368236" y="8934975"/>
            <a:ext cx="191298" cy="285996"/>
          </a:xfrm>
          <a:custGeom>
            <a:avLst/>
            <a:gdLst/>
            <a:ahLst/>
            <a:cxnLst/>
            <a:rect r="r" b="b" t="t" l="l"/>
            <a:pathLst>
              <a:path h="285996" w="191298">
                <a:moveTo>
                  <a:pt x="0" y="0"/>
                </a:moveTo>
                <a:lnTo>
                  <a:pt x="191298" y="0"/>
                </a:lnTo>
                <a:lnTo>
                  <a:pt x="191298" y="285997"/>
                </a:lnTo>
                <a:lnTo>
                  <a:pt x="0" y="2859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52450" y="668082"/>
            <a:ext cx="15264166" cy="10242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00"/>
              </a:lnSpc>
            </a:pPr>
            <a:r>
              <a:rPr lang="en-US" sz="7700" b="true">
                <a:solidFill>
                  <a:srgbClr val="091E69"/>
                </a:solidFill>
                <a:latin typeface="Saira Bold"/>
                <a:ea typeface="Saira Bold"/>
                <a:cs typeface="Saira Bold"/>
                <a:sym typeface="Saira Bold"/>
              </a:rPr>
              <a:t>PROPUESTA DE SOLUCIÓN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09625" y="2843183"/>
            <a:ext cx="16706850" cy="4846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43582" indent="-371791" lvl="1">
              <a:lnSpc>
                <a:spcPts val="4821"/>
              </a:lnSpc>
              <a:buFont typeface="Arial"/>
              <a:buChar char="•"/>
            </a:pPr>
            <a:r>
              <a:rPr lang="en-US" b="true" sz="3444">
                <a:solidFill>
                  <a:srgbClr val="031040"/>
                </a:solidFill>
                <a:latin typeface="Saira Bold"/>
                <a:ea typeface="Saira Bold"/>
                <a:cs typeface="Saira Bold"/>
                <a:sym typeface="Saira Bold"/>
              </a:rPr>
              <a:t>Sistema predictivo</a:t>
            </a:r>
            <a:r>
              <a:rPr lang="en-US" sz="3444">
                <a:solidFill>
                  <a:srgbClr val="031040"/>
                </a:solidFill>
                <a:latin typeface="Saira"/>
                <a:ea typeface="Saira"/>
                <a:cs typeface="Saira"/>
                <a:sym typeface="Saira"/>
              </a:rPr>
              <a:t> que estime el comportamiento de las ventas de calzado con un horizonte de</a:t>
            </a:r>
            <a:r>
              <a:rPr lang="en-US" b="true" sz="3444">
                <a:solidFill>
                  <a:srgbClr val="031040"/>
                </a:solidFill>
                <a:latin typeface="Saira Bold"/>
                <a:ea typeface="Saira Bold"/>
                <a:cs typeface="Saira Bold"/>
                <a:sym typeface="Saira Bold"/>
              </a:rPr>
              <a:t> 6 a 12 meses. </a:t>
            </a:r>
          </a:p>
          <a:p>
            <a:pPr algn="l">
              <a:lnSpc>
                <a:spcPts val="4821"/>
              </a:lnSpc>
            </a:pPr>
          </a:p>
          <a:p>
            <a:pPr algn="l" marL="743582" indent="-371791" lvl="1">
              <a:lnSpc>
                <a:spcPts val="4821"/>
              </a:lnSpc>
              <a:buFont typeface="Arial"/>
              <a:buChar char="•"/>
            </a:pPr>
            <a:r>
              <a:rPr lang="en-US" sz="3444">
                <a:solidFill>
                  <a:srgbClr val="031040"/>
                </a:solidFill>
                <a:latin typeface="Saira"/>
                <a:ea typeface="Saira"/>
                <a:cs typeface="Saira"/>
                <a:sym typeface="Saira"/>
              </a:rPr>
              <a:t>Integrar registros </a:t>
            </a:r>
            <a:r>
              <a:rPr lang="en-US" b="true" sz="3444">
                <a:solidFill>
                  <a:srgbClr val="031040"/>
                </a:solidFill>
                <a:latin typeface="Saira Bold"/>
                <a:ea typeface="Saira Bold"/>
                <a:cs typeface="Saira Bold"/>
                <a:sym typeface="Saira Bold"/>
              </a:rPr>
              <a:t>históricos</a:t>
            </a:r>
            <a:r>
              <a:rPr lang="en-US" sz="3444">
                <a:solidFill>
                  <a:srgbClr val="031040"/>
                </a:solidFill>
                <a:latin typeface="Saira"/>
                <a:ea typeface="Saira"/>
                <a:cs typeface="Saira"/>
                <a:sym typeface="Saira"/>
              </a:rPr>
              <a:t> de ventas y datos actuales del negocio de ARISTO, complementados con indicadores de crecimiento de mercado. </a:t>
            </a:r>
          </a:p>
          <a:p>
            <a:pPr algn="l">
              <a:lnSpc>
                <a:spcPts val="4821"/>
              </a:lnSpc>
            </a:pPr>
          </a:p>
          <a:p>
            <a:pPr algn="l" marL="743582" indent="-371791" lvl="1">
              <a:lnSpc>
                <a:spcPts val="4821"/>
              </a:lnSpc>
              <a:buFont typeface="Arial"/>
              <a:buChar char="•"/>
            </a:pPr>
            <a:r>
              <a:rPr lang="en-US" sz="3444">
                <a:solidFill>
                  <a:srgbClr val="031040"/>
                </a:solidFill>
                <a:latin typeface="Saira"/>
                <a:ea typeface="Saira"/>
                <a:cs typeface="Saira"/>
                <a:sym typeface="Saira"/>
              </a:rPr>
              <a:t>Generar proyecciones automáticas disponibles en una </a:t>
            </a:r>
            <a:r>
              <a:rPr lang="en-US" b="true" sz="3444">
                <a:solidFill>
                  <a:srgbClr val="031040"/>
                </a:solidFill>
                <a:latin typeface="Saira Bold"/>
                <a:ea typeface="Saira Bold"/>
                <a:cs typeface="Saira Bold"/>
                <a:sym typeface="Saira Bold"/>
              </a:rPr>
              <a:t>interfaz de consulta</a:t>
            </a:r>
            <a:r>
              <a:rPr lang="en-US" sz="3444">
                <a:solidFill>
                  <a:srgbClr val="031040"/>
                </a:solidFill>
                <a:latin typeface="Saira"/>
                <a:ea typeface="Saira"/>
                <a:cs typeface="Saira"/>
                <a:sym typeface="Saira"/>
              </a:rPr>
              <a:t>, permitiendo obtener informes de demandas futuras.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094782" y="8999739"/>
            <a:ext cx="343719" cy="2422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20"/>
              </a:lnSpc>
            </a:pPr>
            <a:r>
              <a:rPr lang="en-US" sz="2189">
                <a:solidFill>
                  <a:srgbClr val="031040"/>
                </a:solidFill>
                <a:latin typeface="Saira"/>
                <a:ea typeface="Saira"/>
                <a:cs typeface="Saira"/>
                <a:sym typeface="Saira"/>
              </a:rPr>
              <a:t>07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-4587769">
            <a:off x="15620937" y="-992106"/>
            <a:ext cx="4248738" cy="4041612"/>
          </a:xfrm>
          <a:custGeom>
            <a:avLst/>
            <a:gdLst/>
            <a:ahLst/>
            <a:cxnLst/>
            <a:rect r="r" b="b" t="t" l="l"/>
            <a:pathLst>
              <a:path h="4041612" w="4248738">
                <a:moveTo>
                  <a:pt x="0" y="0"/>
                </a:moveTo>
                <a:lnTo>
                  <a:pt x="4248738" y="0"/>
                </a:lnTo>
                <a:lnTo>
                  <a:pt x="4248738" y="4041612"/>
                </a:lnTo>
                <a:lnTo>
                  <a:pt x="0" y="40416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4784708">
            <a:off x="4490860" y="7572460"/>
            <a:ext cx="5492115" cy="5224374"/>
          </a:xfrm>
          <a:custGeom>
            <a:avLst/>
            <a:gdLst/>
            <a:ahLst/>
            <a:cxnLst/>
            <a:rect r="r" b="b" t="t" l="l"/>
            <a:pathLst>
              <a:path h="5224374" w="5492115">
                <a:moveTo>
                  <a:pt x="0" y="0"/>
                </a:moveTo>
                <a:lnTo>
                  <a:pt x="5492115" y="0"/>
                </a:lnTo>
                <a:lnTo>
                  <a:pt x="5492115" y="5224374"/>
                </a:lnTo>
                <a:lnTo>
                  <a:pt x="0" y="522437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7848399" y="47625"/>
            <a:ext cx="439601" cy="318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400"/>
              </a:lnSpc>
              <a:spcBef>
                <a:spcPct val="0"/>
              </a:spcBef>
            </a:pPr>
            <a:r>
              <a:rPr lang="en-US" sz="2400">
                <a:solidFill>
                  <a:srgbClr val="031040"/>
                </a:solidFill>
                <a:latin typeface="Saira"/>
                <a:ea typeface="Saira"/>
                <a:cs typeface="Saira"/>
                <a:sym typeface="Saira"/>
              </a:rPr>
              <a:t>CC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E0E0E1">
                <a:alpha val="100000"/>
              </a:srgbClr>
            </a:gs>
            <a:gs pos="100000">
              <a:srgbClr val="FFFF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6413175">
            <a:off x="-1803739" y="8125575"/>
            <a:ext cx="4248738" cy="4041612"/>
          </a:xfrm>
          <a:custGeom>
            <a:avLst/>
            <a:gdLst/>
            <a:ahLst/>
            <a:cxnLst/>
            <a:rect r="r" b="b" t="t" l="l"/>
            <a:pathLst>
              <a:path h="4041612" w="4248738">
                <a:moveTo>
                  <a:pt x="0" y="0"/>
                </a:moveTo>
                <a:lnTo>
                  <a:pt x="4248738" y="0"/>
                </a:lnTo>
                <a:lnTo>
                  <a:pt x="4248738" y="4041612"/>
                </a:lnTo>
                <a:lnTo>
                  <a:pt x="0" y="40416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8897647"/>
            <a:ext cx="870369" cy="360653"/>
            <a:chOff x="0" y="0"/>
            <a:chExt cx="980772" cy="4064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980772" cy="406400"/>
            </a:xfrm>
            <a:custGeom>
              <a:avLst/>
              <a:gdLst/>
              <a:ahLst/>
              <a:cxnLst/>
              <a:rect r="r" b="b" t="t" l="l"/>
              <a:pathLst>
                <a:path h="406400" w="980772">
                  <a:moveTo>
                    <a:pt x="777572" y="0"/>
                  </a:moveTo>
                  <a:cubicBezTo>
                    <a:pt x="889796" y="0"/>
                    <a:pt x="980772" y="90976"/>
                    <a:pt x="980772" y="203200"/>
                  </a:cubicBezTo>
                  <a:cubicBezTo>
                    <a:pt x="980772" y="315424"/>
                    <a:pt x="889796" y="406400"/>
                    <a:pt x="777572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31040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980772" cy="434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368236" y="8934975"/>
            <a:ext cx="191298" cy="285996"/>
          </a:xfrm>
          <a:custGeom>
            <a:avLst/>
            <a:gdLst/>
            <a:ahLst/>
            <a:cxnLst/>
            <a:rect r="r" b="b" t="t" l="l"/>
            <a:pathLst>
              <a:path h="285996" w="191298">
                <a:moveTo>
                  <a:pt x="0" y="0"/>
                </a:moveTo>
                <a:lnTo>
                  <a:pt x="191298" y="0"/>
                </a:lnTo>
                <a:lnTo>
                  <a:pt x="191298" y="285997"/>
                </a:lnTo>
                <a:lnTo>
                  <a:pt x="0" y="2859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82517" y="2684205"/>
            <a:ext cx="9150041" cy="4510584"/>
          </a:xfrm>
          <a:custGeom>
            <a:avLst/>
            <a:gdLst/>
            <a:ahLst/>
            <a:cxnLst/>
            <a:rect r="r" b="b" t="t" l="l"/>
            <a:pathLst>
              <a:path h="4510584" w="9150041">
                <a:moveTo>
                  <a:pt x="0" y="0"/>
                </a:moveTo>
                <a:lnTo>
                  <a:pt x="9150041" y="0"/>
                </a:lnTo>
                <a:lnTo>
                  <a:pt x="9150041" y="4510584"/>
                </a:lnTo>
                <a:lnTo>
                  <a:pt x="0" y="451058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523" t="-21255" r="-4525" b="-7284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263867" y="676698"/>
            <a:ext cx="10021969" cy="16756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61"/>
              </a:lnSpc>
            </a:pPr>
            <a:r>
              <a:rPr lang="en-US" sz="6461" b="true">
                <a:solidFill>
                  <a:srgbClr val="091E69"/>
                </a:solidFill>
                <a:latin typeface="Saira Bold"/>
                <a:ea typeface="Saira Bold"/>
                <a:cs typeface="Saira Bold"/>
                <a:sym typeface="Saira Bold"/>
              </a:rPr>
              <a:t>METODOLOGÍA GENERAL Y DE DESARROLLO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085816" y="8999739"/>
            <a:ext cx="585892" cy="2422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20"/>
              </a:lnSpc>
            </a:pPr>
            <a:r>
              <a:rPr lang="en-US" sz="2189">
                <a:solidFill>
                  <a:srgbClr val="031040"/>
                </a:solidFill>
                <a:latin typeface="Saira"/>
                <a:ea typeface="Saira"/>
                <a:cs typeface="Saira"/>
                <a:sym typeface="Saira"/>
              </a:rPr>
              <a:t>08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7848399" y="47625"/>
            <a:ext cx="439601" cy="318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400"/>
              </a:lnSpc>
              <a:spcBef>
                <a:spcPct val="0"/>
              </a:spcBef>
            </a:pPr>
            <a:r>
              <a:rPr lang="en-US" sz="2400">
                <a:solidFill>
                  <a:srgbClr val="031040"/>
                </a:solidFill>
                <a:latin typeface="Saira"/>
                <a:ea typeface="Saira"/>
                <a:cs typeface="Saira"/>
                <a:sym typeface="Saira"/>
              </a:rPr>
              <a:t>DF</a:t>
            </a:r>
          </a:p>
        </p:txBody>
      </p:sp>
      <p:grpSp>
        <p:nvGrpSpPr>
          <p:cNvPr name="Group 11" id="11"/>
          <p:cNvGrpSpPr/>
          <p:nvPr/>
        </p:nvGrpSpPr>
        <p:grpSpPr>
          <a:xfrm rot="-10800000">
            <a:off x="70100" y="6400399"/>
            <a:ext cx="7078545" cy="1588779"/>
            <a:chOff x="0" y="0"/>
            <a:chExt cx="1864308" cy="41844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864308" cy="418444"/>
            </a:xfrm>
            <a:custGeom>
              <a:avLst/>
              <a:gdLst/>
              <a:ahLst/>
              <a:cxnLst/>
              <a:rect r="r" b="b" t="t" l="l"/>
              <a:pathLst>
                <a:path h="418444" w="1864308">
                  <a:moveTo>
                    <a:pt x="60154" y="0"/>
                  </a:moveTo>
                  <a:lnTo>
                    <a:pt x="1804154" y="0"/>
                  </a:lnTo>
                  <a:cubicBezTo>
                    <a:pt x="1820108" y="0"/>
                    <a:pt x="1835408" y="6338"/>
                    <a:pt x="1846689" y="17619"/>
                  </a:cubicBezTo>
                  <a:cubicBezTo>
                    <a:pt x="1857971" y="28900"/>
                    <a:pt x="1864308" y="44200"/>
                    <a:pt x="1864308" y="60154"/>
                  </a:cubicBezTo>
                  <a:lnTo>
                    <a:pt x="1864308" y="358289"/>
                  </a:lnTo>
                  <a:cubicBezTo>
                    <a:pt x="1864308" y="374243"/>
                    <a:pt x="1857971" y="389544"/>
                    <a:pt x="1846689" y="400825"/>
                  </a:cubicBezTo>
                  <a:cubicBezTo>
                    <a:pt x="1835408" y="412106"/>
                    <a:pt x="1820108" y="418444"/>
                    <a:pt x="1804154" y="418444"/>
                  </a:cubicBezTo>
                  <a:lnTo>
                    <a:pt x="60154" y="418444"/>
                  </a:lnTo>
                  <a:cubicBezTo>
                    <a:pt x="44200" y="418444"/>
                    <a:pt x="28900" y="412106"/>
                    <a:pt x="17619" y="400825"/>
                  </a:cubicBezTo>
                  <a:cubicBezTo>
                    <a:pt x="6338" y="389544"/>
                    <a:pt x="0" y="374243"/>
                    <a:pt x="0" y="358289"/>
                  </a:cubicBezTo>
                  <a:lnTo>
                    <a:pt x="0" y="60154"/>
                  </a:lnTo>
                  <a:cubicBezTo>
                    <a:pt x="0" y="44200"/>
                    <a:pt x="6338" y="28900"/>
                    <a:pt x="17619" y="17619"/>
                  </a:cubicBezTo>
                  <a:cubicBezTo>
                    <a:pt x="28900" y="6338"/>
                    <a:pt x="44200" y="0"/>
                    <a:pt x="60154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E0E0E1"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85725"/>
              <a:ext cx="1864308" cy="3327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620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251942" y="6574511"/>
            <a:ext cx="6695811" cy="1234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b="true">
                <a:solidFill>
                  <a:srgbClr val="031040"/>
                </a:solidFill>
                <a:latin typeface="Saira Bold"/>
                <a:ea typeface="Saira Bold"/>
                <a:cs typeface="Saira Bold"/>
                <a:sym typeface="Saira Bold"/>
              </a:rPr>
              <a:t>Modelo Cascada</a:t>
            </a:r>
          </a:p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31040"/>
                </a:solidFill>
                <a:latin typeface="Saira"/>
                <a:ea typeface="Saira"/>
                <a:cs typeface="Saira"/>
                <a:sym typeface="Saira"/>
              </a:rPr>
              <a:t>Apoyado en </a:t>
            </a:r>
            <a:r>
              <a:rPr lang="en-US" sz="2400" b="true">
                <a:solidFill>
                  <a:srgbClr val="031040"/>
                </a:solidFill>
                <a:latin typeface="Saira Bold"/>
                <a:ea typeface="Saira Bold"/>
                <a:cs typeface="Saira Bold"/>
                <a:sym typeface="Saira Bold"/>
              </a:rPr>
              <a:t>PMBOK</a:t>
            </a:r>
            <a:r>
              <a:rPr lang="en-US" sz="2400">
                <a:solidFill>
                  <a:srgbClr val="031040"/>
                </a:solidFill>
                <a:latin typeface="Saira"/>
                <a:ea typeface="Saira"/>
                <a:cs typeface="Saira"/>
                <a:sym typeface="Saira"/>
              </a:rPr>
              <a:t> para la gestión de tiempo, costo y alcance.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9923058" y="1965754"/>
            <a:ext cx="7600492" cy="7786627"/>
          </a:xfrm>
          <a:custGeom>
            <a:avLst/>
            <a:gdLst/>
            <a:ahLst/>
            <a:cxnLst/>
            <a:rect r="r" b="b" t="t" l="l"/>
            <a:pathLst>
              <a:path h="7786627" w="7600492">
                <a:moveTo>
                  <a:pt x="0" y="0"/>
                </a:moveTo>
                <a:lnTo>
                  <a:pt x="7600492" y="0"/>
                </a:lnTo>
                <a:lnTo>
                  <a:pt x="7600492" y="7786627"/>
                </a:lnTo>
                <a:lnTo>
                  <a:pt x="0" y="778662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2326" t="-8923" r="-21411" b="-928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-2929728">
            <a:off x="13913345" y="-1512803"/>
            <a:ext cx="6234801" cy="5930854"/>
          </a:xfrm>
          <a:custGeom>
            <a:avLst/>
            <a:gdLst/>
            <a:ahLst/>
            <a:cxnLst/>
            <a:rect r="r" b="b" t="t" l="l"/>
            <a:pathLst>
              <a:path h="5930854" w="6234801">
                <a:moveTo>
                  <a:pt x="0" y="0"/>
                </a:moveTo>
                <a:lnTo>
                  <a:pt x="6234801" y="0"/>
                </a:lnTo>
                <a:lnTo>
                  <a:pt x="6234801" y="5930854"/>
                </a:lnTo>
                <a:lnTo>
                  <a:pt x="0" y="59308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17" id="17"/>
          <p:cNvGrpSpPr/>
          <p:nvPr/>
        </p:nvGrpSpPr>
        <p:grpSpPr>
          <a:xfrm rot="-10800000">
            <a:off x="5157537" y="8544694"/>
            <a:ext cx="6128299" cy="1427213"/>
            <a:chOff x="0" y="0"/>
            <a:chExt cx="1614038" cy="375891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614038" cy="375891"/>
            </a:xfrm>
            <a:custGeom>
              <a:avLst/>
              <a:gdLst/>
              <a:ahLst/>
              <a:cxnLst/>
              <a:rect r="r" b="b" t="t" l="l"/>
              <a:pathLst>
                <a:path h="375891" w="1614038">
                  <a:moveTo>
                    <a:pt x="69482" y="0"/>
                  </a:moveTo>
                  <a:lnTo>
                    <a:pt x="1544556" y="0"/>
                  </a:lnTo>
                  <a:cubicBezTo>
                    <a:pt x="1562983" y="0"/>
                    <a:pt x="1580657" y="7320"/>
                    <a:pt x="1593687" y="20351"/>
                  </a:cubicBezTo>
                  <a:cubicBezTo>
                    <a:pt x="1606717" y="33381"/>
                    <a:pt x="1614038" y="51054"/>
                    <a:pt x="1614038" y="69482"/>
                  </a:cubicBezTo>
                  <a:lnTo>
                    <a:pt x="1614038" y="306410"/>
                  </a:lnTo>
                  <a:cubicBezTo>
                    <a:pt x="1614038" y="324837"/>
                    <a:pt x="1606717" y="342510"/>
                    <a:pt x="1593687" y="355541"/>
                  </a:cubicBezTo>
                  <a:cubicBezTo>
                    <a:pt x="1580657" y="368571"/>
                    <a:pt x="1562983" y="375891"/>
                    <a:pt x="1544556" y="375891"/>
                  </a:cubicBezTo>
                  <a:lnTo>
                    <a:pt x="69482" y="375891"/>
                  </a:lnTo>
                  <a:cubicBezTo>
                    <a:pt x="51054" y="375891"/>
                    <a:pt x="33381" y="368571"/>
                    <a:pt x="20351" y="355541"/>
                  </a:cubicBezTo>
                  <a:cubicBezTo>
                    <a:pt x="7320" y="342510"/>
                    <a:pt x="0" y="324837"/>
                    <a:pt x="0" y="306410"/>
                  </a:cubicBezTo>
                  <a:lnTo>
                    <a:pt x="0" y="69482"/>
                  </a:lnTo>
                  <a:cubicBezTo>
                    <a:pt x="0" y="51054"/>
                    <a:pt x="7320" y="33381"/>
                    <a:pt x="20351" y="20351"/>
                  </a:cubicBezTo>
                  <a:cubicBezTo>
                    <a:pt x="33381" y="7320"/>
                    <a:pt x="51054" y="0"/>
                    <a:pt x="69482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E0E0E1"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85725"/>
              <a:ext cx="1614038" cy="2901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620"/>
                </a:lnSpc>
              </a:pP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5421080" y="8622030"/>
            <a:ext cx="5531115" cy="1234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b="true">
                <a:solidFill>
                  <a:srgbClr val="031040"/>
                </a:solidFill>
                <a:latin typeface="Saira Bold"/>
                <a:ea typeface="Saira Bold"/>
                <a:cs typeface="Saira Bold"/>
                <a:sym typeface="Saira Bold"/>
              </a:rPr>
              <a:t>Metodología CRISP-DM</a:t>
            </a:r>
          </a:p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31040"/>
                </a:solidFill>
                <a:latin typeface="Saira"/>
                <a:ea typeface="Saira"/>
                <a:cs typeface="Saira"/>
                <a:sym typeface="Saira"/>
              </a:rPr>
              <a:t>Proceso estándar de la industria de ciencia de datos.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7728732" y="142748"/>
            <a:ext cx="439601" cy="318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400"/>
              </a:lnSpc>
              <a:spcBef>
                <a:spcPct val="0"/>
              </a:spcBef>
            </a:pPr>
            <a:r>
              <a:rPr lang="en-US" sz="2400">
                <a:solidFill>
                  <a:srgbClr val="031040"/>
                </a:solidFill>
                <a:latin typeface="Saira"/>
                <a:ea typeface="Saira"/>
                <a:cs typeface="Saira"/>
                <a:sym typeface="Saira"/>
              </a:rPr>
              <a:t>DF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E0E0E1">
                <a:alpha val="100000"/>
              </a:srgbClr>
            </a:gs>
            <a:gs pos="100000">
              <a:srgbClr val="FFFF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8897647"/>
            <a:ext cx="870369" cy="360653"/>
            <a:chOff x="0" y="0"/>
            <a:chExt cx="980772" cy="406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80772" cy="406400"/>
            </a:xfrm>
            <a:custGeom>
              <a:avLst/>
              <a:gdLst/>
              <a:ahLst/>
              <a:cxnLst/>
              <a:rect r="r" b="b" t="t" l="l"/>
              <a:pathLst>
                <a:path h="406400" w="980772">
                  <a:moveTo>
                    <a:pt x="777572" y="0"/>
                  </a:moveTo>
                  <a:cubicBezTo>
                    <a:pt x="889796" y="0"/>
                    <a:pt x="980772" y="90976"/>
                    <a:pt x="980772" y="203200"/>
                  </a:cubicBezTo>
                  <a:cubicBezTo>
                    <a:pt x="980772" y="315424"/>
                    <a:pt x="889796" y="406400"/>
                    <a:pt x="777572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31040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980772" cy="434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368236" y="8934975"/>
            <a:ext cx="191298" cy="285996"/>
          </a:xfrm>
          <a:custGeom>
            <a:avLst/>
            <a:gdLst/>
            <a:ahLst/>
            <a:cxnLst/>
            <a:rect r="r" b="b" t="t" l="l"/>
            <a:pathLst>
              <a:path h="285996" w="191298">
                <a:moveTo>
                  <a:pt x="0" y="0"/>
                </a:moveTo>
                <a:lnTo>
                  <a:pt x="191298" y="0"/>
                </a:lnTo>
                <a:lnTo>
                  <a:pt x="191298" y="285997"/>
                </a:lnTo>
                <a:lnTo>
                  <a:pt x="0" y="2859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0">
            <a:off x="10381492" y="5083118"/>
            <a:ext cx="191298" cy="285996"/>
          </a:xfrm>
          <a:custGeom>
            <a:avLst/>
            <a:gdLst/>
            <a:ahLst/>
            <a:cxnLst/>
            <a:rect r="r" b="b" t="t" l="l"/>
            <a:pathLst>
              <a:path h="285996" w="191298">
                <a:moveTo>
                  <a:pt x="191298" y="0"/>
                </a:moveTo>
                <a:lnTo>
                  <a:pt x="0" y="0"/>
                </a:lnTo>
                <a:lnTo>
                  <a:pt x="0" y="285997"/>
                </a:lnTo>
                <a:lnTo>
                  <a:pt x="191298" y="285997"/>
                </a:lnTo>
                <a:lnTo>
                  <a:pt x="191298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4587769">
            <a:off x="15620937" y="-992106"/>
            <a:ext cx="4248738" cy="4041612"/>
          </a:xfrm>
          <a:custGeom>
            <a:avLst/>
            <a:gdLst/>
            <a:ahLst/>
            <a:cxnLst/>
            <a:rect r="r" b="b" t="t" l="l"/>
            <a:pathLst>
              <a:path h="4041612" w="4248738">
                <a:moveTo>
                  <a:pt x="0" y="0"/>
                </a:moveTo>
                <a:lnTo>
                  <a:pt x="4248738" y="0"/>
                </a:lnTo>
                <a:lnTo>
                  <a:pt x="4248738" y="4041612"/>
                </a:lnTo>
                <a:lnTo>
                  <a:pt x="0" y="404161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4784708">
            <a:off x="5374045" y="7674813"/>
            <a:ext cx="5492115" cy="5224374"/>
          </a:xfrm>
          <a:custGeom>
            <a:avLst/>
            <a:gdLst/>
            <a:ahLst/>
            <a:cxnLst/>
            <a:rect r="r" b="b" t="t" l="l"/>
            <a:pathLst>
              <a:path h="5224374" w="5492115">
                <a:moveTo>
                  <a:pt x="0" y="0"/>
                </a:moveTo>
                <a:lnTo>
                  <a:pt x="5492115" y="0"/>
                </a:lnTo>
                <a:lnTo>
                  <a:pt x="5492115" y="5224374"/>
                </a:lnTo>
                <a:lnTo>
                  <a:pt x="0" y="522437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-10800000">
            <a:off x="8358381" y="5834682"/>
            <a:ext cx="6336101" cy="830129"/>
            <a:chOff x="0" y="0"/>
            <a:chExt cx="1668767" cy="21863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668767" cy="218635"/>
            </a:xfrm>
            <a:custGeom>
              <a:avLst/>
              <a:gdLst/>
              <a:ahLst/>
              <a:cxnLst/>
              <a:rect r="r" b="b" t="t" l="l"/>
              <a:pathLst>
                <a:path h="218635" w="1668767">
                  <a:moveTo>
                    <a:pt x="67203" y="0"/>
                  </a:moveTo>
                  <a:lnTo>
                    <a:pt x="1601564" y="0"/>
                  </a:lnTo>
                  <a:cubicBezTo>
                    <a:pt x="1619388" y="0"/>
                    <a:pt x="1636481" y="7080"/>
                    <a:pt x="1649084" y="19683"/>
                  </a:cubicBezTo>
                  <a:cubicBezTo>
                    <a:pt x="1661687" y="32286"/>
                    <a:pt x="1668767" y="49380"/>
                    <a:pt x="1668767" y="67203"/>
                  </a:cubicBezTo>
                  <a:lnTo>
                    <a:pt x="1668767" y="151432"/>
                  </a:lnTo>
                  <a:cubicBezTo>
                    <a:pt x="1668767" y="188547"/>
                    <a:pt x="1638679" y="218635"/>
                    <a:pt x="1601564" y="218635"/>
                  </a:cubicBezTo>
                  <a:lnTo>
                    <a:pt x="67203" y="218635"/>
                  </a:lnTo>
                  <a:cubicBezTo>
                    <a:pt x="30088" y="218635"/>
                    <a:pt x="0" y="188547"/>
                    <a:pt x="0" y="151432"/>
                  </a:cubicBezTo>
                  <a:lnTo>
                    <a:pt x="0" y="67203"/>
                  </a:lnTo>
                  <a:cubicBezTo>
                    <a:pt x="0" y="30088"/>
                    <a:pt x="30088" y="0"/>
                    <a:pt x="67203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E0E0E1"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85725"/>
              <a:ext cx="1668767" cy="1329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620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3962689" y="5944688"/>
            <a:ext cx="603910" cy="603910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91E69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161925"/>
              <a:ext cx="660400" cy="5746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620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true" flipV="false" rot="0">
            <a:off x="14168995" y="6103644"/>
            <a:ext cx="191298" cy="285996"/>
          </a:xfrm>
          <a:custGeom>
            <a:avLst/>
            <a:gdLst/>
            <a:ahLst/>
            <a:cxnLst/>
            <a:rect r="r" b="b" t="t" l="l"/>
            <a:pathLst>
              <a:path h="285996" w="191298">
                <a:moveTo>
                  <a:pt x="191297" y="0"/>
                </a:moveTo>
                <a:lnTo>
                  <a:pt x="0" y="0"/>
                </a:lnTo>
                <a:lnTo>
                  <a:pt x="0" y="285997"/>
                </a:lnTo>
                <a:lnTo>
                  <a:pt x="191297" y="285997"/>
                </a:lnTo>
                <a:lnTo>
                  <a:pt x="191297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4784708">
            <a:off x="6105838" y="10110833"/>
            <a:ext cx="5492115" cy="5224374"/>
          </a:xfrm>
          <a:custGeom>
            <a:avLst/>
            <a:gdLst/>
            <a:ahLst/>
            <a:cxnLst/>
            <a:rect r="r" b="b" t="t" l="l"/>
            <a:pathLst>
              <a:path h="5224374" w="5492115">
                <a:moveTo>
                  <a:pt x="0" y="0"/>
                </a:moveTo>
                <a:lnTo>
                  <a:pt x="5492115" y="0"/>
                </a:lnTo>
                <a:lnTo>
                  <a:pt x="5492115" y="5224374"/>
                </a:lnTo>
                <a:lnTo>
                  <a:pt x="0" y="522437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2364747" y="4332241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214851" y="1024113"/>
            <a:ext cx="12963525" cy="10242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00"/>
              </a:lnSpc>
            </a:pPr>
            <a:r>
              <a:rPr lang="en-US" sz="7700" b="true">
                <a:solidFill>
                  <a:srgbClr val="091E69"/>
                </a:solidFill>
                <a:latin typeface="Saira Bold"/>
                <a:ea typeface="Saira Bold"/>
                <a:cs typeface="Saira Bold"/>
                <a:sym typeface="Saira Bold"/>
              </a:rPr>
              <a:t>MODELOS APLICADOS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676261" y="2839719"/>
            <a:ext cx="11705371" cy="11472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15994" indent="-357997" lvl="1">
              <a:lnSpc>
                <a:spcPts val="4642"/>
              </a:lnSpc>
              <a:buFont typeface="Arial"/>
              <a:buChar char="•"/>
            </a:pPr>
            <a:r>
              <a:rPr lang="en-US" sz="3316">
                <a:solidFill>
                  <a:srgbClr val="031040"/>
                </a:solidFill>
                <a:latin typeface="Saira"/>
                <a:ea typeface="Saira"/>
                <a:cs typeface="Saira"/>
                <a:sym typeface="Saira"/>
              </a:rPr>
              <a:t>Basales: s-Naive, Moving Average, ETS (Holt-Winters).</a:t>
            </a:r>
          </a:p>
          <a:p>
            <a:pPr algn="l" marL="715994" indent="-357997" lvl="1">
              <a:lnSpc>
                <a:spcPts val="4642"/>
              </a:lnSpc>
              <a:buFont typeface="Arial"/>
              <a:buChar char="•"/>
            </a:pPr>
            <a:r>
              <a:rPr lang="en-US" sz="3316">
                <a:solidFill>
                  <a:srgbClr val="031040"/>
                </a:solidFill>
                <a:latin typeface="Saira"/>
                <a:ea typeface="Saira"/>
                <a:cs typeface="Saira"/>
                <a:sym typeface="Saira"/>
              </a:rPr>
              <a:t>ML: SVR, Random Forest, XGBoost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2085816" y="8999739"/>
            <a:ext cx="557862" cy="2422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20"/>
              </a:lnSpc>
            </a:pPr>
            <a:r>
              <a:rPr lang="en-US" sz="2189">
                <a:solidFill>
                  <a:srgbClr val="031040"/>
                </a:solidFill>
                <a:latin typeface="Saira"/>
                <a:ea typeface="Saira"/>
                <a:cs typeface="Saira"/>
                <a:sym typeface="Saira"/>
              </a:rPr>
              <a:t>10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7361179" y="4899817"/>
            <a:ext cx="8803707" cy="7668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16"/>
              </a:lnSpc>
            </a:pPr>
            <a:r>
              <a:rPr lang="en-US" sz="5816" b="true">
                <a:solidFill>
                  <a:srgbClr val="091E69"/>
                </a:solidFill>
                <a:latin typeface="Saira Bold"/>
                <a:ea typeface="Saira Bold"/>
                <a:cs typeface="Saira Bold"/>
                <a:sym typeface="Saira Bold"/>
              </a:rPr>
              <a:t>MODELO SELECCIONADO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572790" y="6055511"/>
            <a:ext cx="3389899" cy="4489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24"/>
              </a:lnSpc>
              <a:spcBef>
                <a:spcPct val="0"/>
              </a:spcBef>
            </a:pPr>
            <a:r>
              <a:rPr lang="en-US" sz="3424">
                <a:solidFill>
                  <a:srgbClr val="031040"/>
                </a:solidFill>
                <a:latin typeface="Saira"/>
                <a:ea typeface="Saira"/>
                <a:cs typeface="Saira"/>
                <a:sym typeface="Saira"/>
              </a:rPr>
              <a:t>XGBoost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7848399" y="47625"/>
            <a:ext cx="439601" cy="318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400"/>
              </a:lnSpc>
              <a:spcBef>
                <a:spcPct val="0"/>
              </a:spcBef>
            </a:pPr>
            <a:r>
              <a:rPr lang="en-US" sz="2400">
                <a:solidFill>
                  <a:srgbClr val="031040"/>
                </a:solidFill>
                <a:latin typeface="Saira"/>
                <a:ea typeface="Saira"/>
                <a:cs typeface="Saira"/>
                <a:sym typeface="Saira"/>
              </a:rPr>
              <a:t>CC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0477141" y="7360136"/>
            <a:ext cx="4571310" cy="7984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00099" indent="-250049" lvl="1">
              <a:lnSpc>
                <a:spcPts val="3242"/>
              </a:lnSpc>
              <a:buFont typeface="Arial"/>
              <a:buChar char="•"/>
            </a:pPr>
            <a:r>
              <a:rPr lang="en-US" sz="2316">
                <a:solidFill>
                  <a:srgbClr val="031040"/>
                </a:solidFill>
                <a:latin typeface="Saira"/>
                <a:ea typeface="Saira"/>
                <a:cs typeface="Saira"/>
                <a:sym typeface="Saira"/>
              </a:rPr>
              <a:t>Métricas aplicadas: </a:t>
            </a:r>
          </a:p>
          <a:p>
            <a:pPr algn="l">
              <a:lnSpc>
                <a:spcPts val="3242"/>
              </a:lnSpc>
            </a:pPr>
            <a:r>
              <a:rPr lang="en-US" sz="2316">
                <a:solidFill>
                  <a:srgbClr val="031040"/>
                </a:solidFill>
                <a:latin typeface="Saira"/>
                <a:ea typeface="Saira"/>
                <a:cs typeface="Saira"/>
                <a:sym typeface="Saira"/>
              </a:rPr>
              <a:t>         </a:t>
            </a:r>
            <a:r>
              <a:rPr lang="en-US" sz="2316">
                <a:solidFill>
                  <a:srgbClr val="031040"/>
                </a:solidFill>
                <a:latin typeface="Saira"/>
                <a:ea typeface="Saira"/>
                <a:cs typeface="Saira"/>
                <a:sym typeface="Saira"/>
              </a:rPr>
              <a:t>MAE, MAPE, R2, RMSE,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E0E0E1">
                <a:alpha val="100000"/>
              </a:srgbClr>
            </a:gs>
            <a:gs pos="100000">
              <a:srgbClr val="FFFF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9146259"/>
            <a:ext cx="870369" cy="360653"/>
            <a:chOff x="0" y="0"/>
            <a:chExt cx="980772" cy="406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80772" cy="406400"/>
            </a:xfrm>
            <a:custGeom>
              <a:avLst/>
              <a:gdLst/>
              <a:ahLst/>
              <a:cxnLst/>
              <a:rect r="r" b="b" t="t" l="l"/>
              <a:pathLst>
                <a:path h="406400" w="980772">
                  <a:moveTo>
                    <a:pt x="777572" y="0"/>
                  </a:moveTo>
                  <a:cubicBezTo>
                    <a:pt x="889796" y="0"/>
                    <a:pt x="980772" y="90976"/>
                    <a:pt x="980772" y="203200"/>
                  </a:cubicBezTo>
                  <a:cubicBezTo>
                    <a:pt x="980772" y="315424"/>
                    <a:pt x="889796" y="406400"/>
                    <a:pt x="777572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31040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980772" cy="434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368236" y="9220916"/>
            <a:ext cx="191298" cy="285996"/>
          </a:xfrm>
          <a:custGeom>
            <a:avLst/>
            <a:gdLst/>
            <a:ahLst/>
            <a:cxnLst/>
            <a:rect r="r" b="b" t="t" l="l"/>
            <a:pathLst>
              <a:path h="285996" w="191298">
                <a:moveTo>
                  <a:pt x="0" y="0"/>
                </a:moveTo>
                <a:lnTo>
                  <a:pt x="191298" y="0"/>
                </a:lnTo>
                <a:lnTo>
                  <a:pt x="191298" y="285996"/>
                </a:lnTo>
                <a:lnTo>
                  <a:pt x="0" y="2859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0">
            <a:off x="10381492" y="5083118"/>
            <a:ext cx="191298" cy="285996"/>
          </a:xfrm>
          <a:custGeom>
            <a:avLst/>
            <a:gdLst/>
            <a:ahLst/>
            <a:cxnLst/>
            <a:rect r="r" b="b" t="t" l="l"/>
            <a:pathLst>
              <a:path h="285996" w="191298">
                <a:moveTo>
                  <a:pt x="191298" y="0"/>
                </a:moveTo>
                <a:lnTo>
                  <a:pt x="0" y="0"/>
                </a:lnTo>
                <a:lnTo>
                  <a:pt x="0" y="285997"/>
                </a:lnTo>
                <a:lnTo>
                  <a:pt x="191298" y="285997"/>
                </a:lnTo>
                <a:lnTo>
                  <a:pt x="191298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4587769">
            <a:off x="15620937" y="-992106"/>
            <a:ext cx="4248738" cy="4041612"/>
          </a:xfrm>
          <a:custGeom>
            <a:avLst/>
            <a:gdLst/>
            <a:ahLst/>
            <a:cxnLst/>
            <a:rect r="r" b="b" t="t" l="l"/>
            <a:pathLst>
              <a:path h="4041612" w="4248738">
                <a:moveTo>
                  <a:pt x="0" y="0"/>
                </a:moveTo>
                <a:lnTo>
                  <a:pt x="4248738" y="0"/>
                </a:lnTo>
                <a:lnTo>
                  <a:pt x="4248738" y="4041612"/>
                </a:lnTo>
                <a:lnTo>
                  <a:pt x="0" y="404161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4784708">
            <a:off x="5374045" y="7674813"/>
            <a:ext cx="5492115" cy="5224374"/>
          </a:xfrm>
          <a:custGeom>
            <a:avLst/>
            <a:gdLst/>
            <a:ahLst/>
            <a:cxnLst/>
            <a:rect r="r" b="b" t="t" l="l"/>
            <a:pathLst>
              <a:path h="5224374" w="5492115">
                <a:moveTo>
                  <a:pt x="0" y="0"/>
                </a:moveTo>
                <a:lnTo>
                  <a:pt x="5492115" y="0"/>
                </a:lnTo>
                <a:lnTo>
                  <a:pt x="5492115" y="5224374"/>
                </a:lnTo>
                <a:lnTo>
                  <a:pt x="0" y="522437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false" rot="0">
            <a:off x="14168995" y="6103644"/>
            <a:ext cx="191298" cy="285996"/>
          </a:xfrm>
          <a:custGeom>
            <a:avLst/>
            <a:gdLst/>
            <a:ahLst/>
            <a:cxnLst/>
            <a:rect r="r" b="b" t="t" l="l"/>
            <a:pathLst>
              <a:path h="285996" w="191298">
                <a:moveTo>
                  <a:pt x="191297" y="0"/>
                </a:moveTo>
                <a:lnTo>
                  <a:pt x="0" y="0"/>
                </a:lnTo>
                <a:lnTo>
                  <a:pt x="0" y="285997"/>
                </a:lnTo>
                <a:lnTo>
                  <a:pt x="191297" y="285997"/>
                </a:lnTo>
                <a:lnTo>
                  <a:pt x="191297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4784708">
            <a:off x="6105838" y="10110833"/>
            <a:ext cx="5492115" cy="5224374"/>
          </a:xfrm>
          <a:custGeom>
            <a:avLst/>
            <a:gdLst/>
            <a:ahLst/>
            <a:cxnLst/>
            <a:rect r="r" b="b" t="t" l="l"/>
            <a:pathLst>
              <a:path h="5224374" w="5492115">
                <a:moveTo>
                  <a:pt x="0" y="0"/>
                </a:moveTo>
                <a:lnTo>
                  <a:pt x="5492115" y="0"/>
                </a:lnTo>
                <a:lnTo>
                  <a:pt x="5492115" y="5224374"/>
                </a:lnTo>
                <a:lnTo>
                  <a:pt x="0" y="522437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368236" y="1659384"/>
            <a:ext cx="16062712" cy="1110890"/>
          </a:xfrm>
          <a:custGeom>
            <a:avLst/>
            <a:gdLst/>
            <a:ahLst/>
            <a:cxnLst/>
            <a:rect r="r" b="b" t="t" l="l"/>
            <a:pathLst>
              <a:path h="1110890" w="16062712">
                <a:moveTo>
                  <a:pt x="0" y="0"/>
                </a:moveTo>
                <a:lnTo>
                  <a:pt x="16062711" y="0"/>
                </a:lnTo>
                <a:lnTo>
                  <a:pt x="16062711" y="1110890"/>
                </a:lnTo>
                <a:lnTo>
                  <a:pt x="0" y="111089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1511" r="0" b="-1511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463885" y="3313646"/>
            <a:ext cx="15479404" cy="6853936"/>
          </a:xfrm>
          <a:custGeom>
            <a:avLst/>
            <a:gdLst/>
            <a:ahLst/>
            <a:cxnLst/>
            <a:rect r="r" b="b" t="t" l="l"/>
            <a:pathLst>
              <a:path h="6853936" w="15479404">
                <a:moveTo>
                  <a:pt x="0" y="0"/>
                </a:moveTo>
                <a:lnTo>
                  <a:pt x="15479404" y="0"/>
                </a:lnTo>
                <a:lnTo>
                  <a:pt x="15479404" y="6853936"/>
                </a:lnTo>
                <a:lnTo>
                  <a:pt x="0" y="685393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-11511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7059824" y="467040"/>
            <a:ext cx="5590599" cy="7975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00"/>
              </a:lnSpc>
            </a:pPr>
            <a:r>
              <a:rPr lang="en-US" sz="5900" b="true">
                <a:solidFill>
                  <a:srgbClr val="091E69"/>
                </a:solidFill>
                <a:latin typeface="Saira Bold"/>
                <a:ea typeface="Saira Bold"/>
                <a:cs typeface="Saira Bold"/>
                <a:sym typeface="Saira Bold"/>
              </a:rPr>
              <a:t>METRICAS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085816" y="9248352"/>
            <a:ext cx="557862" cy="2422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20"/>
              </a:lnSpc>
            </a:pPr>
            <a:r>
              <a:rPr lang="en-US" sz="2189">
                <a:solidFill>
                  <a:srgbClr val="031040"/>
                </a:solidFill>
                <a:latin typeface="Saira"/>
                <a:ea typeface="Saira"/>
                <a:cs typeface="Saira"/>
                <a:sym typeface="Saira"/>
              </a:rPr>
              <a:t>11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7848399" y="47625"/>
            <a:ext cx="439601" cy="318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400"/>
              </a:lnSpc>
              <a:spcBef>
                <a:spcPct val="0"/>
              </a:spcBef>
            </a:pPr>
            <a:r>
              <a:rPr lang="en-US" sz="2400">
                <a:solidFill>
                  <a:srgbClr val="031040"/>
                </a:solidFill>
                <a:latin typeface="Saira"/>
                <a:ea typeface="Saira"/>
                <a:cs typeface="Saira"/>
                <a:sym typeface="Saira"/>
              </a:rPr>
              <a:t>CC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DAG1b1oKob8</dc:identifier>
  <dcterms:modified xsi:type="dcterms:W3CDTF">2011-08-01T06:04:30Z</dcterms:modified>
  <cp:revision>1</cp:revision>
  <dc:title>Introduction</dc:title>
</cp:coreProperties>
</file>